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8" r:id="rId3"/>
    <p:sldId id="327" r:id="rId4"/>
    <p:sldId id="328" r:id="rId5"/>
    <p:sldId id="259" r:id="rId6"/>
    <p:sldId id="260" r:id="rId7"/>
    <p:sldId id="278" r:id="rId8"/>
    <p:sldId id="273" r:id="rId9"/>
    <p:sldId id="298" r:id="rId10"/>
    <p:sldId id="299" r:id="rId11"/>
    <p:sldId id="300" r:id="rId12"/>
    <p:sldId id="301" r:id="rId13"/>
    <p:sldId id="302" r:id="rId14"/>
    <p:sldId id="304" r:id="rId15"/>
    <p:sldId id="333" r:id="rId16"/>
    <p:sldId id="305" r:id="rId17"/>
    <p:sldId id="307" r:id="rId18"/>
    <p:sldId id="308" r:id="rId19"/>
    <p:sldId id="309" r:id="rId20"/>
    <p:sldId id="335" r:id="rId21"/>
    <p:sldId id="311" r:id="rId22"/>
    <p:sldId id="312" r:id="rId23"/>
    <p:sldId id="313" r:id="rId24"/>
    <p:sldId id="315" r:id="rId25"/>
    <p:sldId id="316" r:id="rId26"/>
    <p:sldId id="317" r:id="rId27"/>
    <p:sldId id="318" r:id="rId28"/>
    <p:sldId id="320" r:id="rId29"/>
    <p:sldId id="334" r:id="rId30"/>
    <p:sldId id="332" r:id="rId31"/>
    <p:sldId id="330" r:id="rId32"/>
    <p:sldId id="329" r:id="rId33"/>
    <p:sldId id="331" r:id="rId34"/>
  </p:sldIdLst>
  <p:sldSz cx="9144000" cy="6858000" type="screen4x3"/>
  <p:notesSz cx="6735763" cy="986631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D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108" d="100"/>
          <a:sy n="108" d="100"/>
        </p:scale>
        <p:origin x="17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E73F8-94C1-4246-BE40-9198E8965016}" type="datetimeFigureOut">
              <a:rPr lang="pt-PT" smtClean="0"/>
              <a:t>28/11/2018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4B12B-6F5B-4B26-B048-3E1B08735DE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870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D9C53-2D72-4563-B7CE-6B187BF67BCF}" type="datetime1">
              <a:rPr lang="pt-PT" smtClean="0"/>
              <a:t>28/11/2018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Apresentação Câmara Municipal da Calheta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0396-2132-4C17-84A6-475EEF488F2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6566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D6CDC-1EDF-4866-8B3D-D31518951D5A}" type="datetime1">
              <a:rPr lang="pt-PT" smtClean="0"/>
              <a:t>28/11/2018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Apresentação Câmara Municipal da Calheta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0396-2132-4C17-84A6-475EEF488F2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6795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4CA3-333E-4E72-8AD1-C0352E513E97}" type="datetime1">
              <a:rPr lang="pt-PT" smtClean="0"/>
              <a:t>28/11/2018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Apresentação Câmara Municipal da Calheta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0396-2132-4C17-84A6-475EEF488F2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0618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8C59-9E50-49FE-8B11-35FC453C0940}" type="datetime1">
              <a:rPr lang="pt-PT" smtClean="0"/>
              <a:t>28/11/2018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Apresentação Câmara Municipal da Calheta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0396-2132-4C17-84A6-475EEF488F2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656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79D7-C68A-47F3-A974-1DAA66899450}" type="datetime1">
              <a:rPr lang="pt-PT" smtClean="0"/>
              <a:t>28/11/2018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Apresentação Câmara Municipal da Calheta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0396-2132-4C17-84A6-475EEF488F2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867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0F96-FE82-46E5-B111-D21663047857}" type="datetime1">
              <a:rPr lang="pt-PT" smtClean="0"/>
              <a:t>28/11/2018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Apresentação Câmara Municipal da Calheta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0396-2132-4C17-84A6-475EEF488F2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470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4B39-0ABB-4A4F-8B79-B113BC25E888}" type="datetime1">
              <a:rPr lang="pt-PT" smtClean="0"/>
              <a:t>28/11/2018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Apresentação Câmara Municipal da Calheta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0396-2132-4C17-84A6-475EEF488F2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31352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D4D4-80D0-40EF-A7A0-DDDAB1718C30}" type="datetime1">
              <a:rPr lang="pt-PT" smtClean="0"/>
              <a:t>28/11/2018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Apresentação Câmara Municipal da Calheta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0396-2132-4C17-84A6-475EEF488F2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9171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E5F1-045E-45E2-833E-9C9CFE2BC9C5}" type="datetime1">
              <a:rPr lang="pt-PT" smtClean="0"/>
              <a:t>28/11/2018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Apresentação Câmara Municipal da Calheta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0396-2132-4C17-84A6-475EEF488F2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4873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EAADB-3298-48E5-87A7-C764D649A793}" type="datetime1">
              <a:rPr lang="pt-PT" smtClean="0"/>
              <a:t>28/11/2018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Apresentação Câmara Municipal da Calheta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0396-2132-4C17-84A6-475EEF488F2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9695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B077-3BBE-49AA-B6F1-F28EB9F6B19A}" type="datetime1">
              <a:rPr lang="pt-PT" smtClean="0"/>
              <a:t>28/11/2018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Apresentação Câmara Municipal da Calheta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0396-2132-4C17-84A6-475EEF488F2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5742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swald Regular" panose="02000503000000000000" pitchFamily="2" charset="0"/>
              </a:defRPr>
            </a:lvl1pPr>
          </a:lstStyle>
          <a:p>
            <a:fld id="{2EDEA94A-B61C-4DAE-9672-8495F6593B0C}" type="datetime1">
              <a:rPr lang="pt-PT" smtClean="0"/>
              <a:t>28/11/2018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swald Regular" panose="02000503000000000000" pitchFamily="2" charset="0"/>
              </a:defRPr>
            </a:lvl1pPr>
          </a:lstStyle>
          <a:p>
            <a:r>
              <a:rPr lang="pt-PT"/>
              <a:t>Apresentação Câmara Municipal da Calheta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swald Regular" panose="02000503000000000000" pitchFamily="2" charset="0"/>
              </a:defRPr>
            </a:lvl1pPr>
          </a:lstStyle>
          <a:p>
            <a:fld id="{B31E0396-2132-4C17-84A6-475EEF488F20}" type="slidenum">
              <a:rPr lang="pt-PT" smtClean="0"/>
              <a:pPr/>
              <a:t>‹nº›</a:t>
            </a:fld>
            <a:endParaRPr lang="pt-PT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826" y="228602"/>
            <a:ext cx="777589" cy="44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5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3D8C"/>
          </a:solidFill>
          <a:latin typeface="Oswald Regular" panose="02000503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03D8C"/>
          </a:solidFill>
          <a:latin typeface="Oswald Regular" panose="02000503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03D8C"/>
          </a:solidFill>
          <a:latin typeface="Oswald Regular" panose="02000503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03D8C"/>
          </a:solidFill>
          <a:latin typeface="Oswald Regular" panose="02000503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03D8C"/>
          </a:solidFill>
          <a:latin typeface="Oswald Regular" panose="02000503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03D8C"/>
          </a:solidFill>
          <a:latin typeface="Oswald Regular" panose="02000503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qesa.p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735EA60-99A2-49F8-9EB2-E57A7FAA8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B004-531F-4E7C-807F-A1204D47E7CC}" type="datetime1">
              <a:rPr lang="pt-PT" smtClean="0"/>
              <a:t>28/11/2018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25A1BE0-C35C-422A-9D9E-A6F2A6B91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Apresentação Câmara Municipal da Calheta</a:t>
            </a:r>
          </a:p>
        </p:txBody>
      </p:sp>
    </p:spTree>
    <p:extLst>
      <p:ext uri="{BB962C8B-B14F-4D97-AF65-F5344CB8AC3E}">
        <p14:creationId xmlns:p14="http://schemas.microsoft.com/office/powerpoint/2010/main" val="2860930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736979" y="1064525"/>
            <a:ext cx="7364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>
                <a:solidFill>
                  <a:srgbClr val="FFC000"/>
                </a:solidFill>
              </a:rPr>
              <a:t>O Modelo Para a Qualidade de Serviço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6" t="17339" r="29722" b="29167"/>
          <a:stretch/>
        </p:blipFill>
        <p:spPr bwMode="auto">
          <a:xfrm>
            <a:off x="1468938" y="1889316"/>
            <a:ext cx="6214442" cy="437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5CA613F1-08C4-4502-9D7E-C1F404385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261C-4441-48D5-B972-9A459B0E16C7}" type="datetime1">
              <a:rPr lang="pt-PT" smtClean="0"/>
              <a:t>28/11/2018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E2A69654-7F75-4402-8A07-CC5A0D16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Apresentação Câmara Municipal da Calheta</a:t>
            </a:r>
          </a:p>
        </p:txBody>
      </p:sp>
    </p:spTree>
    <p:extLst>
      <p:ext uri="{BB962C8B-B14F-4D97-AF65-F5344CB8AC3E}">
        <p14:creationId xmlns:p14="http://schemas.microsoft.com/office/powerpoint/2010/main" val="474601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736980" y="1150250"/>
            <a:ext cx="7364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>
                <a:solidFill>
                  <a:srgbClr val="FFC000"/>
                </a:solidFill>
              </a:rPr>
              <a:t>O Modelo Para a Qualidade de Serviço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736980" y="2157413"/>
            <a:ext cx="73640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>
                <a:solidFill>
                  <a:srgbClr val="303D8C"/>
                </a:solidFill>
              </a:rPr>
              <a:t>Este modelo identifica a qualidade de serviço através da comparação entre a perceção do serviço recebido e a expectativa que o cliente tinha relativamente ao mesmo.</a:t>
            </a:r>
          </a:p>
          <a:p>
            <a:endParaRPr lang="pt-PT" sz="2400" dirty="0">
              <a:solidFill>
                <a:srgbClr val="303D8C"/>
              </a:solidFill>
            </a:endParaRPr>
          </a:p>
          <a:p>
            <a:r>
              <a:rPr lang="pt-PT" sz="2400" dirty="0">
                <a:solidFill>
                  <a:srgbClr val="303D8C"/>
                </a:solidFill>
              </a:rPr>
              <a:t>É aplicável aos diferentes tipos de serviços (serviços públicos, serviços tradicionais, serviços de interesse económico geral, serviços internos, serviços de apoio à produção e serviços de transação), e assenta em quatro conceitos chave e requisitos de gestão da qualidade de serviço.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5CEE4B02-AAB1-48C3-BB23-18DE9D055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B759-D3EE-4631-9864-99738A9E45D1}" type="datetime1">
              <a:rPr lang="pt-PT" smtClean="0"/>
              <a:t>28/11/2018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E0892A80-3292-434A-A9C8-DFC2560B7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Apresentação Câmara Municipal da Calheta</a:t>
            </a:r>
          </a:p>
        </p:txBody>
      </p:sp>
    </p:spTree>
    <p:extLst>
      <p:ext uri="{BB962C8B-B14F-4D97-AF65-F5344CB8AC3E}">
        <p14:creationId xmlns:p14="http://schemas.microsoft.com/office/powerpoint/2010/main" val="817759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22667" y="1107388"/>
            <a:ext cx="7364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>
                <a:solidFill>
                  <a:srgbClr val="FFC000"/>
                </a:solidFill>
              </a:rPr>
              <a:t>O Modelo Para a Qualidade de Serviço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22667" y="1946706"/>
            <a:ext cx="80069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303D8C"/>
                </a:solidFill>
              </a:rPr>
              <a:t>Conceitos Chave de Qualidade de Serviço</a:t>
            </a:r>
          </a:p>
          <a:p>
            <a:pPr marL="342900" indent="-342900">
              <a:spcAft>
                <a:spcPts val="600"/>
              </a:spcAft>
              <a:buClr>
                <a:srgbClr val="303D8C"/>
              </a:buClr>
              <a:buFont typeface="Wingdings" panose="05000000000000000000" pitchFamily="2" charset="2"/>
              <a:buChar char="n"/>
            </a:pPr>
            <a:r>
              <a:rPr lang="pt-PT" sz="2000" dirty="0">
                <a:solidFill>
                  <a:srgbClr val="303D8C"/>
                </a:solidFill>
              </a:rPr>
              <a:t>Foco no Cliente e no Mercado;</a:t>
            </a:r>
          </a:p>
          <a:p>
            <a:pPr marL="342900" indent="-342900">
              <a:spcAft>
                <a:spcPts val="600"/>
              </a:spcAft>
              <a:buClr>
                <a:srgbClr val="303D8C"/>
              </a:buClr>
              <a:buFont typeface="Wingdings" panose="05000000000000000000" pitchFamily="2" charset="2"/>
              <a:buChar char="n"/>
            </a:pPr>
            <a:r>
              <a:rPr lang="pt-PT" sz="2000" dirty="0">
                <a:solidFill>
                  <a:srgbClr val="303D8C"/>
                </a:solidFill>
              </a:rPr>
              <a:t>Foco nos Colaboradores;</a:t>
            </a:r>
          </a:p>
          <a:p>
            <a:pPr marL="342900" indent="-342900">
              <a:spcAft>
                <a:spcPts val="600"/>
              </a:spcAft>
              <a:buClr>
                <a:srgbClr val="303D8C"/>
              </a:buClr>
              <a:buFont typeface="Wingdings" panose="05000000000000000000" pitchFamily="2" charset="2"/>
              <a:buChar char="n"/>
            </a:pPr>
            <a:r>
              <a:rPr lang="pt-PT" sz="2000" dirty="0">
                <a:solidFill>
                  <a:srgbClr val="303D8C"/>
                </a:solidFill>
              </a:rPr>
              <a:t>Prestação do Serviço;</a:t>
            </a:r>
          </a:p>
          <a:p>
            <a:pPr marL="342900" indent="-342900">
              <a:spcAft>
                <a:spcPts val="600"/>
              </a:spcAft>
              <a:buClr>
                <a:srgbClr val="303D8C"/>
              </a:buClr>
              <a:buFont typeface="Wingdings" panose="05000000000000000000" pitchFamily="2" charset="2"/>
              <a:buChar char="n"/>
            </a:pPr>
            <a:r>
              <a:rPr lang="pt-PT" sz="2000" dirty="0">
                <a:solidFill>
                  <a:srgbClr val="303D8C"/>
                </a:solidFill>
              </a:rPr>
              <a:t>Comunicação.</a:t>
            </a:r>
          </a:p>
          <a:p>
            <a:pPr>
              <a:spcAft>
                <a:spcPts val="600"/>
              </a:spcAft>
              <a:buClr>
                <a:srgbClr val="303D8C"/>
              </a:buClr>
            </a:pPr>
            <a:endParaRPr lang="pt-PT" sz="2000" dirty="0">
              <a:solidFill>
                <a:srgbClr val="303D8C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71926" y="2567276"/>
            <a:ext cx="487203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303D8C"/>
              </a:buClr>
              <a:buFont typeface="Wingdings" panose="05000000000000000000" pitchFamily="2" charset="2"/>
              <a:buChar char="n"/>
            </a:pPr>
            <a:endParaRPr lang="pt-PT" sz="2000" dirty="0">
              <a:solidFill>
                <a:srgbClr val="303D8C"/>
              </a:solidFill>
            </a:endParaRPr>
          </a:p>
          <a:p>
            <a:r>
              <a:rPr lang="pt-PT" sz="2400" b="1" dirty="0">
                <a:solidFill>
                  <a:srgbClr val="303D8C"/>
                </a:solidFill>
              </a:rPr>
              <a:t>Gestão da Qualidade de Serviço</a:t>
            </a:r>
          </a:p>
          <a:p>
            <a:pPr marL="342900" indent="-342900">
              <a:spcAft>
                <a:spcPts val="600"/>
              </a:spcAft>
              <a:buClr>
                <a:srgbClr val="303D8C"/>
              </a:buClr>
              <a:buFont typeface="Wingdings" panose="05000000000000000000" pitchFamily="2" charset="2"/>
              <a:buChar char="n"/>
            </a:pPr>
            <a:r>
              <a:rPr lang="pt-PT" sz="2000" dirty="0">
                <a:solidFill>
                  <a:srgbClr val="303D8C"/>
                </a:solidFill>
              </a:rPr>
              <a:t>Liderança;</a:t>
            </a:r>
          </a:p>
          <a:p>
            <a:pPr marL="342900" indent="-342900">
              <a:spcAft>
                <a:spcPts val="600"/>
              </a:spcAft>
              <a:buClr>
                <a:srgbClr val="303D8C"/>
              </a:buClr>
              <a:buFont typeface="Wingdings" panose="05000000000000000000" pitchFamily="2" charset="2"/>
              <a:buChar char="n"/>
            </a:pPr>
            <a:r>
              <a:rPr lang="pt-PT" sz="2000" dirty="0">
                <a:solidFill>
                  <a:srgbClr val="303D8C"/>
                </a:solidFill>
              </a:rPr>
              <a:t>Definição e Implementação da Estratégia;</a:t>
            </a:r>
          </a:p>
          <a:p>
            <a:pPr marL="342900" indent="-342900">
              <a:spcAft>
                <a:spcPts val="600"/>
              </a:spcAft>
              <a:buClr>
                <a:srgbClr val="303D8C"/>
              </a:buClr>
              <a:buFont typeface="Wingdings" panose="05000000000000000000" pitchFamily="2" charset="2"/>
              <a:buChar char="n"/>
            </a:pPr>
            <a:r>
              <a:rPr lang="pt-PT" sz="2000" dirty="0">
                <a:solidFill>
                  <a:srgbClr val="303D8C"/>
                </a:solidFill>
              </a:rPr>
              <a:t>Sistema de Gestão de Serviço;</a:t>
            </a:r>
          </a:p>
          <a:p>
            <a:pPr marL="342900" indent="-342900">
              <a:spcAft>
                <a:spcPts val="600"/>
              </a:spcAft>
              <a:buClr>
                <a:srgbClr val="303D8C"/>
              </a:buClr>
              <a:buFont typeface="Wingdings" panose="05000000000000000000" pitchFamily="2" charset="2"/>
              <a:buChar char="n"/>
            </a:pPr>
            <a:r>
              <a:rPr lang="pt-PT" sz="2000" dirty="0">
                <a:solidFill>
                  <a:srgbClr val="303D8C"/>
                </a:solidFill>
              </a:rPr>
              <a:t>Gestão de Processos;</a:t>
            </a:r>
          </a:p>
          <a:p>
            <a:pPr marL="342900" indent="-342900">
              <a:spcAft>
                <a:spcPts val="600"/>
              </a:spcAft>
              <a:buClr>
                <a:srgbClr val="303D8C"/>
              </a:buClr>
              <a:buFont typeface="Wingdings" panose="05000000000000000000" pitchFamily="2" charset="2"/>
              <a:buChar char="n"/>
            </a:pPr>
            <a:r>
              <a:rPr lang="pt-PT" sz="2000" dirty="0">
                <a:solidFill>
                  <a:srgbClr val="303D8C"/>
                </a:solidFill>
              </a:rPr>
              <a:t>Medição e Análise;</a:t>
            </a:r>
          </a:p>
          <a:p>
            <a:pPr marL="342900" indent="-342900">
              <a:spcAft>
                <a:spcPts val="600"/>
              </a:spcAft>
              <a:buClr>
                <a:srgbClr val="303D8C"/>
              </a:buClr>
              <a:buFont typeface="Wingdings" panose="05000000000000000000" pitchFamily="2" charset="2"/>
              <a:buChar char="n"/>
            </a:pPr>
            <a:r>
              <a:rPr lang="pt-PT" sz="2000" dirty="0">
                <a:solidFill>
                  <a:srgbClr val="303D8C"/>
                </a:solidFill>
              </a:rPr>
              <a:t>Gestão da Informação;</a:t>
            </a:r>
          </a:p>
          <a:p>
            <a:pPr marL="342900" indent="-342900">
              <a:spcAft>
                <a:spcPts val="600"/>
              </a:spcAft>
              <a:buClr>
                <a:srgbClr val="303D8C"/>
              </a:buClr>
              <a:buFont typeface="Wingdings" panose="05000000000000000000" pitchFamily="2" charset="2"/>
              <a:buChar char="n"/>
            </a:pPr>
            <a:r>
              <a:rPr lang="pt-PT" sz="2000" dirty="0">
                <a:solidFill>
                  <a:srgbClr val="303D8C"/>
                </a:solidFill>
              </a:rPr>
              <a:t>Envolvente e Infraestrutura;</a:t>
            </a:r>
          </a:p>
          <a:p>
            <a:pPr marL="342900" indent="-342900">
              <a:spcAft>
                <a:spcPts val="600"/>
              </a:spcAft>
              <a:buClr>
                <a:srgbClr val="303D8C"/>
              </a:buClr>
              <a:buFont typeface="Wingdings" panose="05000000000000000000" pitchFamily="2" charset="2"/>
              <a:buChar char="n"/>
            </a:pPr>
            <a:r>
              <a:rPr lang="pt-PT" sz="2000" dirty="0">
                <a:solidFill>
                  <a:srgbClr val="303D8C"/>
                </a:solidFill>
              </a:rPr>
              <a:t>Hospitalidade.</a:t>
            </a:r>
            <a:endParaRPr lang="pt-PT" sz="2000" dirty="0"/>
          </a:p>
        </p:txBody>
      </p:sp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8779216-2794-48CB-A381-6DAB9BFC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61B6-48CA-4AD2-A90F-831E2BE3AF07}" type="datetime1">
              <a:rPr lang="pt-PT" smtClean="0"/>
              <a:t>28/11/2018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1FD89A08-35AE-40D8-9F14-F6F77E5A7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Apresentação Câmara Municipal da Calheta</a:t>
            </a:r>
          </a:p>
        </p:txBody>
      </p:sp>
    </p:spTree>
    <p:extLst>
      <p:ext uri="{BB962C8B-B14F-4D97-AF65-F5344CB8AC3E}">
        <p14:creationId xmlns:p14="http://schemas.microsoft.com/office/powerpoint/2010/main" val="2637009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84741" y="950225"/>
            <a:ext cx="7364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>
                <a:solidFill>
                  <a:srgbClr val="FFC000"/>
                </a:solidFill>
              </a:rPr>
              <a:t>O Modelo Para a Qualidade de Serviço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1" y="1696568"/>
            <a:ext cx="7276174" cy="4489919"/>
          </a:xfrm>
          <a:prstGeom prst="rect">
            <a:avLst/>
          </a:prstGeom>
        </p:spPr>
      </p:pic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5411CB3F-F4BF-410B-B950-73C9DC412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11CB-BFC7-4A1F-AD5B-FA341348463F}" type="datetime1">
              <a:rPr lang="pt-PT" smtClean="0"/>
              <a:t>28/11/2018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8C62773-BFF2-4042-939C-708704118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Apresentação Câmara Municipal da Calheta</a:t>
            </a:r>
          </a:p>
        </p:txBody>
      </p:sp>
    </p:spTree>
    <p:extLst>
      <p:ext uri="{BB962C8B-B14F-4D97-AF65-F5344CB8AC3E}">
        <p14:creationId xmlns:p14="http://schemas.microsoft.com/office/powerpoint/2010/main" val="3791211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23971" y="1046400"/>
            <a:ext cx="7001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>
                <a:solidFill>
                  <a:srgbClr val="FFC000"/>
                </a:solidFill>
              </a:rPr>
              <a:t>O Sistema de Reconhecimento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" t="2289" r="7032"/>
          <a:stretch/>
        </p:blipFill>
        <p:spPr>
          <a:xfrm>
            <a:off x="435619" y="2000251"/>
            <a:ext cx="8208319" cy="3990974"/>
          </a:xfrm>
          <a:prstGeom prst="rect">
            <a:avLst/>
          </a:prstGeom>
        </p:spPr>
      </p:pic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09AF1B95-DC86-4AD3-AD61-A12D8EB88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5CBB-64BC-4542-9960-934907266CD3}" type="datetime1">
              <a:rPr lang="pt-PT" smtClean="0"/>
              <a:t>28/11/2018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67889F-D346-4E8B-8548-298A22BDD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Apresentação Câmara Municipal da Calheta</a:t>
            </a:r>
          </a:p>
        </p:txBody>
      </p:sp>
    </p:spTree>
    <p:extLst>
      <p:ext uri="{BB962C8B-B14F-4D97-AF65-F5344CB8AC3E}">
        <p14:creationId xmlns:p14="http://schemas.microsoft.com/office/powerpoint/2010/main" val="3325934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23971" y="1017825"/>
            <a:ext cx="7001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>
                <a:solidFill>
                  <a:srgbClr val="FFC000"/>
                </a:solidFill>
              </a:rPr>
              <a:t>O Sistema de Reconhecimento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05" y="1555271"/>
            <a:ext cx="3893521" cy="468097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869743" y="5476796"/>
            <a:ext cx="2596983" cy="3411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5023726" y="3070591"/>
            <a:ext cx="3435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dirty="0">
                <a:solidFill>
                  <a:srgbClr val="303D8C"/>
                </a:solidFill>
              </a:rPr>
              <a:t>Formalmente instituído pelo despacho n.º 133/2018, de 12 de abril, da Direção Regional da Economia e Transportes.</a:t>
            </a:r>
          </a:p>
          <a:p>
            <a:endParaRPr lang="pt-PT" sz="2000" dirty="0">
              <a:solidFill>
                <a:srgbClr val="303D8C"/>
              </a:solidFill>
            </a:endParaRPr>
          </a:p>
          <a:p>
            <a:r>
              <a:rPr lang="pt-PT" sz="2000" dirty="0">
                <a:solidFill>
                  <a:srgbClr val="303D8C"/>
                </a:solidFill>
              </a:rPr>
              <a:t>Publica o Regulamento do Sistema de Reconhecimento da Qualidade e Excelência de Serviço (QESM).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4F9B6CCE-5882-4F64-A5CC-6623E0FE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C385-9A1E-4953-901F-66251C5AE59B}" type="datetime1">
              <a:rPr lang="pt-PT" smtClean="0"/>
              <a:t>28/11/2018</a:t>
            </a:fld>
            <a:endParaRPr lang="pt-PT"/>
          </a:p>
        </p:txBody>
      </p:sp>
      <p:sp>
        <p:nvSpPr>
          <p:cNvPr id="7" name="Marcador de Posição do Rodapé 6">
            <a:extLst>
              <a:ext uri="{FF2B5EF4-FFF2-40B4-BE49-F238E27FC236}">
                <a16:creationId xmlns:a16="http://schemas.microsoft.com/office/drawing/2014/main" id="{700484B4-45C1-4F07-B91E-AA8210FE3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Apresentação Câmara Municipal da Calheta</a:t>
            </a:r>
          </a:p>
        </p:txBody>
      </p:sp>
    </p:spTree>
    <p:extLst>
      <p:ext uri="{BB962C8B-B14F-4D97-AF65-F5344CB8AC3E}">
        <p14:creationId xmlns:p14="http://schemas.microsoft.com/office/powerpoint/2010/main" val="784659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209224" y="1457912"/>
            <a:ext cx="8691889" cy="5085184"/>
            <a:chOff x="209224" y="1457912"/>
            <a:chExt cx="8691889" cy="5085184"/>
          </a:xfrm>
        </p:grpSpPr>
        <p:sp>
          <p:nvSpPr>
            <p:cNvPr id="4" name="Rectangle 3"/>
            <p:cNvSpPr/>
            <p:nvPr/>
          </p:nvSpPr>
          <p:spPr>
            <a:xfrm>
              <a:off x="872152" y="1889960"/>
              <a:ext cx="3456384" cy="936104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 dirty="0">
                  <a:solidFill>
                    <a:srgbClr val="303D8C"/>
                  </a:solidFill>
                </a:rPr>
                <a:t>Governo Regional (DRET)</a:t>
              </a:r>
            </a:p>
            <a:p>
              <a:pPr algn="ctr"/>
              <a:r>
                <a:rPr lang="pt-PT" sz="1600" dirty="0">
                  <a:solidFill>
                    <a:srgbClr val="303D8C"/>
                  </a:solidFill>
                </a:rPr>
                <a:t>(Entidade Coordenadora do Sistema)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872152" y="3978192"/>
              <a:ext cx="3456384" cy="936104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 dirty="0">
                  <a:solidFill>
                    <a:srgbClr val="303D8C"/>
                  </a:solidFill>
                </a:rPr>
                <a:t>Associação Portuguesa para a Qualidade</a:t>
              </a:r>
            </a:p>
            <a:p>
              <a:pPr algn="ctr"/>
              <a:r>
                <a:rPr lang="pt-PT" sz="1600" dirty="0">
                  <a:solidFill>
                    <a:srgbClr val="303D8C"/>
                  </a:solidFill>
                </a:rPr>
                <a:t>(Entidade Gestora do Sistema)</a:t>
              </a:r>
            </a:p>
          </p:txBody>
        </p:sp>
        <p:sp>
          <p:nvSpPr>
            <p:cNvPr id="6" name="Down Arrow 5"/>
            <p:cNvSpPr/>
            <p:nvPr/>
          </p:nvSpPr>
          <p:spPr>
            <a:xfrm>
              <a:off x="1268196" y="2898072"/>
              <a:ext cx="2664296" cy="1008112"/>
            </a:xfrm>
            <a:prstGeom prst="downArrow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400" dirty="0">
                  <a:solidFill>
                    <a:srgbClr val="303D8C"/>
                  </a:solidFill>
                </a:rPr>
                <a:t>Protocolo de</a:t>
              </a:r>
            </a:p>
            <a:p>
              <a:pPr algn="ctr"/>
              <a:r>
                <a:rPr lang="pt-PT" sz="1400" dirty="0">
                  <a:solidFill>
                    <a:srgbClr val="303D8C"/>
                  </a:solidFill>
                </a:rPr>
                <a:t>Delegação de</a:t>
              </a:r>
            </a:p>
            <a:p>
              <a:pPr algn="ctr"/>
              <a:r>
                <a:rPr lang="pt-PT" sz="1400" dirty="0">
                  <a:solidFill>
                    <a:srgbClr val="303D8C"/>
                  </a:solidFill>
                </a:rPr>
                <a:t>Competências</a:t>
              </a: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4472552" y="2033976"/>
              <a:ext cx="1224136" cy="648072"/>
            </a:xfrm>
            <a:prstGeom prst="rightArrow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400" dirty="0">
                  <a:solidFill>
                    <a:srgbClr val="303D8C"/>
                  </a:solidFill>
                </a:rPr>
                <a:t>Atribuições 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4400544" y="4122208"/>
              <a:ext cx="1224136" cy="648072"/>
            </a:xfrm>
            <a:prstGeom prst="rightArrow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400" dirty="0">
                  <a:solidFill>
                    <a:srgbClr val="303D8C"/>
                  </a:solidFill>
                </a:rPr>
                <a:t>Atribuições </a:t>
              </a:r>
            </a:p>
          </p:txBody>
        </p:sp>
        <p:sp>
          <p:nvSpPr>
            <p:cNvPr id="9" name="Left Brace 8"/>
            <p:cNvSpPr/>
            <p:nvPr/>
          </p:nvSpPr>
          <p:spPr>
            <a:xfrm>
              <a:off x="5782984" y="1501344"/>
              <a:ext cx="216024" cy="1728192"/>
            </a:xfrm>
            <a:prstGeom prst="leftBrac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rgbClr val="303D8C"/>
                </a:solidFill>
              </a:endParaRPr>
            </a:p>
          </p:txBody>
        </p:sp>
        <p:sp>
          <p:nvSpPr>
            <p:cNvPr id="10" name="Left Brace 9"/>
            <p:cNvSpPr/>
            <p:nvPr/>
          </p:nvSpPr>
          <p:spPr>
            <a:xfrm>
              <a:off x="5782984" y="3690160"/>
              <a:ext cx="216024" cy="1512168"/>
            </a:xfrm>
            <a:prstGeom prst="leftBrac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rgbClr val="303D8C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56728" y="1457912"/>
              <a:ext cx="2715797" cy="1831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>
                <a:spcAft>
                  <a:spcPts val="600"/>
                </a:spcAft>
                <a:buFont typeface="Symbol" pitchFamily="18" charset="2"/>
                <a:buChar char=""/>
              </a:pPr>
              <a:r>
                <a:rPr lang="pt-PT" sz="1400" dirty="0">
                  <a:solidFill>
                    <a:srgbClr val="303D8C"/>
                  </a:solidFill>
                </a:rPr>
                <a:t>Coordenação e supervisão global do Sistema;</a:t>
              </a:r>
            </a:p>
            <a:p>
              <a:pPr marL="177800" indent="-177800">
                <a:spcAft>
                  <a:spcPts val="600"/>
                </a:spcAft>
                <a:buFont typeface="Symbol" pitchFamily="18" charset="2"/>
                <a:buChar char=""/>
              </a:pPr>
              <a:r>
                <a:rPr lang="pt-PT" sz="1400" dirty="0">
                  <a:solidFill>
                    <a:srgbClr val="303D8C"/>
                  </a:solidFill>
                </a:rPr>
                <a:t>Promoção e divulgação;</a:t>
              </a:r>
            </a:p>
            <a:p>
              <a:pPr marL="177800" indent="-177800">
                <a:spcAft>
                  <a:spcPts val="600"/>
                </a:spcAft>
                <a:buFont typeface="Symbol" pitchFamily="18" charset="2"/>
                <a:buChar char=""/>
              </a:pPr>
              <a:r>
                <a:rPr lang="pt-PT" sz="1400" dirty="0">
                  <a:solidFill>
                    <a:srgbClr val="303D8C"/>
                  </a:solidFill>
                </a:rPr>
                <a:t>Estabelecimento das regras e critérios do Sistema (formação, preços, marcas, etc.);</a:t>
              </a:r>
            </a:p>
            <a:p>
              <a:pPr marL="177800" indent="-177800">
                <a:spcAft>
                  <a:spcPts val="600"/>
                </a:spcAft>
                <a:buFont typeface="Symbol" pitchFamily="18" charset="2"/>
                <a:buChar char=""/>
              </a:pPr>
              <a:r>
                <a:rPr lang="pt-PT" sz="1400" dirty="0">
                  <a:solidFill>
                    <a:srgbClr val="303D8C"/>
                  </a:solidFill>
                </a:rPr>
                <a:t>Atribuição do reconhecimento.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01483" y="3581565"/>
              <a:ext cx="279963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>
                <a:spcAft>
                  <a:spcPts val="600"/>
                </a:spcAft>
                <a:buFont typeface="Symbol" pitchFamily="18" charset="2"/>
                <a:buChar char=""/>
              </a:pPr>
              <a:r>
                <a:rPr lang="pt-PT" sz="1400" dirty="0">
                  <a:solidFill>
                    <a:srgbClr val="303D8C"/>
                  </a:solidFill>
                </a:rPr>
                <a:t>Operacionalização do sistema;</a:t>
              </a:r>
            </a:p>
            <a:p>
              <a:pPr marL="177800" indent="-177800">
                <a:spcAft>
                  <a:spcPts val="600"/>
                </a:spcAft>
                <a:buFont typeface="Symbol" pitchFamily="18" charset="2"/>
                <a:buChar char=""/>
              </a:pPr>
              <a:r>
                <a:rPr lang="pt-PT" sz="1400" dirty="0">
                  <a:solidFill>
                    <a:srgbClr val="303D8C"/>
                  </a:solidFill>
                </a:rPr>
                <a:t>Promoção e divulgação;</a:t>
              </a:r>
            </a:p>
            <a:p>
              <a:pPr marL="177800" indent="-177800">
                <a:spcAft>
                  <a:spcPts val="600"/>
                </a:spcAft>
                <a:buFont typeface="Symbol" pitchFamily="18" charset="2"/>
                <a:buChar char=""/>
              </a:pPr>
              <a:r>
                <a:rPr lang="pt-PT" sz="1400" dirty="0">
                  <a:solidFill>
                    <a:srgbClr val="303D8C"/>
                  </a:solidFill>
                </a:rPr>
                <a:t>Formação e qualificação das pessoas no âmbito do sistema;</a:t>
              </a:r>
            </a:p>
            <a:p>
              <a:pPr marL="177800" indent="-177800">
                <a:spcAft>
                  <a:spcPts val="600"/>
                </a:spcAft>
                <a:buFont typeface="Symbol" pitchFamily="18" charset="2"/>
                <a:buChar char=""/>
              </a:pPr>
              <a:r>
                <a:rPr lang="pt-PT" sz="1400" dirty="0">
                  <a:solidFill>
                    <a:srgbClr val="303D8C"/>
                  </a:solidFill>
                </a:rPr>
                <a:t>Receção das candidaturas;</a:t>
              </a:r>
            </a:p>
            <a:p>
              <a:pPr marL="177800" indent="-177800">
                <a:spcAft>
                  <a:spcPts val="600"/>
                </a:spcAft>
                <a:buFont typeface="Symbol" pitchFamily="18" charset="2"/>
                <a:buChar char=""/>
              </a:pPr>
              <a:r>
                <a:rPr lang="pt-PT" sz="1400" dirty="0">
                  <a:solidFill>
                    <a:srgbClr val="303D8C"/>
                  </a:solidFill>
                </a:rPr>
                <a:t>Avaliação das candidaturas.</a:t>
              </a:r>
            </a:p>
          </p:txBody>
        </p:sp>
        <p:pic>
          <p:nvPicPr>
            <p:cNvPr id="13" name="Picture 12" descr="15805080-business-management-icon-set-in-black.jpg"/>
            <p:cNvPicPr>
              <a:picLocks noChangeAspect="1"/>
            </p:cNvPicPr>
            <p:nvPr/>
          </p:nvPicPr>
          <p:blipFill>
            <a:blip r:embed="rId2" cstate="print"/>
            <a:srcRect l="80240" t="861" r="4641" b="76460"/>
            <a:stretch>
              <a:fillRect/>
            </a:stretch>
          </p:blipFill>
          <p:spPr>
            <a:xfrm>
              <a:off x="3464441" y="5418352"/>
              <a:ext cx="432048" cy="648072"/>
            </a:xfrm>
            <a:prstGeom prst="rect">
              <a:avLst/>
            </a:prstGeom>
          </p:spPr>
        </p:pic>
        <p:pic>
          <p:nvPicPr>
            <p:cNvPr id="15" name="Picture 14" descr="15805080-business-management-icon-set-in-black.jpg"/>
            <p:cNvPicPr>
              <a:picLocks noChangeAspect="1"/>
            </p:cNvPicPr>
            <p:nvPr/>
          </p:nvPicPr>
          <p:blipFill>
            <a:blip r:embed="rId2" cstate="print"/>
            <a:srcRect l="80240" t="861" r="4641" b="76460"/>
            <a:stretch>
              <a:fillRect/>
            </a:stretch>
          </p:blipFill>
          <p:spPr>
            <a:xfrm>
              <a:off x="3896488" y="5418352"/>
              <a:ext cx="432048" cy="648072"/>
            </a:xfrm>
            <a:prstGeom prst="rect">
              <a:avLst/>
            </a:prstGeom>
          </p:spPr>
        </p:pic>
        <p:pic>
          <p:nvPicPr>
            <p:cNvPr id="17" name="Picture 16" descr="15805080-business-management-icon-set-in-black.jpg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99000"/>
                      </a14:imgEffect>
                    </a14:imgLayer>
                  </a14:imgProps>
                </a:ext>
              </a:extLst>
            </a:blip>
            <a:srcRect l="80240" t="861" r="4641" b="76460"/>
            <a:stretch>
              <a:fillRect/>
            </a:stretch>
          </p:blipFill>
          <p:spPr>
            <a:xfrm>
              <a:off x="4328536" y="5418352"/>
              <a:ext cx="432048" cy="648072"/>
            </a:xfrm>
            <a:prstGeom prst="rect">
              <a:avLst/>
            </a:prstGeom>
          </p:spPr>
        </p:pic>
        <p:pic>
          <p:nvPicPr>
            <p:cNvPr id="18" name="Picture 17" descr="15805080-business-management-icon-set-in-black.jpg"/>
            <p:cNvPicPr>
              <a:picLocks noChangeAspect="1"/>
            </p:cNvPicPr>
            <p:nvPr/>
          </p:nvPicPr>
          <p:blipFill>
            <a:blip r:embed="rId2" cstate="print"/>
            <a:srcRect l="78980" t="31100" r="3381" b="53780"/>
            <a:stretch>
              <a:fillRect/>
            </a:stretch>
          </p:blipFill>
          <p:spPr>
            <a:xfrm>
              <a:off x="368096" y="5418352"/>
              <a:ext cx="792088" cy="678933"/>
            </a:xfrm>
            <a:prstGeom prst="rect">
              <a:avLst/>
            </a:prstGeom>
          </p:spPr>
        </p:pic>
        <p:pic>
          <p:nvPicPr>
            <p:cNvPr id="19" name="Picture 18" descr="15805080-business-management-icon-set-in-black.jpg"/>
            <p:cNvPicPr>
              <a:picLocks noChangeAspect="1"/>
            </p:cNvPicPr>
            <p:nvPr/>
          </p:nvPicPr>
          <p:blipFill>
            <a:blip r:embed="rId2" cstate="print"/>
            <a:srcRect l="4641" t="51260" r="76459" b="26060"/>
            <a:stretch>
              <a:fillRect/>
            </a:stretch>
          </p:blipFill>
          <p:spPr>
            <a:xfrm>
              <a:off x="1664240" y="5274336"/>
              <a:ext cx="672075" cy="806490"/>
            </a:xfrm>
            <a:prstGeom prst="rect">
              <a:avLst/>
            </a:prstGeom>
          </p:spPr>
        </p:pic>
        <p:pic>
          <p:nvPicPr>
            <p:cNvPr id="20" name="Picture 19" descr="15805080-business-management-icon-set-in-black.jpg"/>
            <p:cNvPicPr>
              <a:picLocks noChangeAspect="1"/>
            </p:cNvPicPr>
            <p:nvPr/>
          </p:nvPicPr>
          <p:blipFill>
            <a:blip r:embed="rId2" cstate="print"/>
            <a:srcRect l="4641" t="51260" r="76459" b="26060"/>
            <a:stretch>
              <a:fillRect/>
            </a:stretch>
          </p:blipFill>
          <p:spPr>
            <a:xfrm>
              <a:off x="2312312" y="5274336"/>
              <a:ext cx="672075" cy="80649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09224" y="6066424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>
                  <a:solidFill>
                    <a:srgbClr val="303D8C"/>
                  </a:solidFill>
                </a:rPr>
                <a:t>Avaliadores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92232" y="6019876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>
                  <a:solidFill>
                    <a:srgbClr val="303D8C"/>
                  </a:solidFill>
                </a:rPr>
                <a:t>Dinamizadores da QS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92432" y="6019876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>
                  <a:solidFill>
                    <a:srgbClr val="303D8C"/>
                  </a:solidFill>
                </a:rPr>
                <a:t>Organizações Candidatas</a:t>
              </a:r>
            </a:p>
          </p:txBody>
        </p:sp>
        <p:sp>
          <p:nvSpPr>
            <p:cNvPr id="24" name="Left-Right Arrow 23"/>
            <p:cNvSpPr/>
            <p:nvPr/>
          </p:nvSpPr>
          <p:spPr>
            <a:xfrm rot="18810634">
              <a:off x="769410" y="5017189"/>
              <a:ext cx="581184" cy="357625"/>
            </a:xfrm>
            <a:prstGeom prst="leftRightArrow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rgbClr val="303D8C"/>
                </a:solidFill>
              </a:endParaRPr>
            </a:p>
          </p:txBody>
        </p:sp>
        <p:sp>
          <p:nvSpPr>
            <p:cNvPr id="25" name="Left-Right Arrow 24"/>
            <p:cNvSpPr/>
            <p:nvPr/>
          </p:nvSpPr>
          <p:spPr>
            <a:xfrm rot="13917619">
              <a:off x="3648551" y="4998291"/>
              <a:ext cx="588907" cy="357625"/>
            </a:xfrm>
            <a:prstGeom prst="leftRightArrow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rgbClr val="303D8C"/>
                </a:solidFill>
              </a:endParaRPr>
            </a:p>
          </p:txBody>
        </p:sp>
        <p:sp>
          <p:nvSpPr>
            <p:cNvPr id="26" name="Left-Right Arrow 25"/>
            <p:cNvSpPr/>
            <p:nvPr/>
          </p:nvSpPr>
          <p:spPr>
            <a:xfrm rot="16200000">
              <a:off x="2180594" y="4974006"/>
              <a:ext cx="477045" cy="357625"/>
            </a:xfrm>
            <a:prstGeom prst="leftRightArrow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rgbClr val="303D8C"/>
                </a:solidFill>
              </a:endParaRPr>
            </a:p>
          </p:txBody>
        </p:sp>
      </p:grpSp>
      <p:sp>
        <p:nvSpPr>
          <p:cNvPr id="2" name="Retângulo 1"/>
          <p:cNvSpPr/>
          <p:nvPr/>
        </p:nvSpPr>
        <p:spPr>
          <a:xfrm>
            <a:off x="641389" y="798642"/>
            <a:ext cx="6610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600" dirty="0">
                <a:solidFill>
                  <a:srgbClr val="FFC000"/>
                </a:solidFill>
                <a:latin typeface="+mj-lt"/>
              </a:rPr>
              <a:t>Coordenação e Gestão do Sistema 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E8631C51-36F0-420C-92D9-2E88BA07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6620-03DB-4A78-A70A-D1B8B5FC5DCB}" type="datetime1">
              <a:rPr lang="pt-PT" smtClean="0"/>
              <a:t>28/11/2018</a:t>
            </a:fld>
            <a:endParaRPr lang="pt-PT"/>
          </a:p>
        </p:txBody>
      </p:sp>
      <p:sp>
        <p:nvSpPr>
          <p:cNvPr id="16" name="Marcador de Posição do Rodapé 15">
            <a:extLst>
              <a:ext uri="{FF2B5EF4-FFF2-40B4-BE49-F238E27FC236}">
                <a16:creationId xmlns:a16="http://schemas.microsoft.com/office/drawing/2014/main" id="{31B5B627-E05E-47A2-B8CE-174186EED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Apresentação Câmara Municipal da Calheta</a:t>
            </a:r>
          </a:p>
        </p:txBody>
      </p:sp>
    </p:spTree>
    <p:extLst>
      <p:ext uri="{BB962C8B-B14F-4D97-AF65-F5344CB8AC3E}">
        <p14:creationId xmlns:p14="http://schemas.microsoft.com/office/powerpoint/2010/main" val="3425306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23971" y="1046400"/>
            <a:ext cx="7001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>
                <a:solidFill>
                  <a:srgbClr val="FFC000"/>
                </a:solidFill>
              </a:rPr>
              <a:t>A Ferramenta QESA</a:t>
            </a:r>
            <a:r>
              <a:rPr lang="pt-PT" sz="3600" baseline="30000" dirty="0">
                <a:solidFill>
                  <a:srgbClr val="FFC000"/>
                </a:solidFill>
              </a:rPr>
              <a:t>M</a:t>
            </a:r>
            <a:r>
              <a:rPr lang="pt-PT" sz="3600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23971" y="2243138"/>
            <a:ext cx="76199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>
                <a:solidFill>
                  <a:srgbClr val="303D8C"/>
                </a:solidFill>
              </a:rPr>
              <a:t>O QESA</a:t>
            </a:r>
            <a:r>
              <a:rPr lang="pt-PT" sz="4000" baseline="30000" dirty="0">
                <a:solidFill>
                  <a:srgbClr val="303D8C"/>
                </a:solidFill>
              </a:rPr>
              <a:t>M</a:t>
            </a:r>
            <a:r>
              <a:rPr lang="pt-PT" sz="4000" dirty="0">
                <a:solidFill>
                  <a:srgbClr val="303D8C"/>
                </a:solidFill>
              </a:rPr>
              <a:t> é uma ferramenta de questionário para a autoavaliação da Qualidade de Serviço.</a:t>
            </a:r>
          </a:p>
          <a:p>
            <a:endParaRPr lang="pt-PT" sz="2400" dirty="0">
              <a:solidFill>
                <a:srgbClr val="303D8C"/>
              </a:solidFill>
            </a:endParaRPr>
          </a:p>
        </p:txBody>
      </p:sp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B1CF2C6-82A0-4518-994B-DBA1827A3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FA8E-4250-4B6B-99E9-BD71AA6225C9}" type="datetime1">
              <a:rPr lang="pt-PT" smtClean="0"/>
              <a:t>28/11/2018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5CAA2FEC-95CA-4D07-AEBA-9D0D66281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Apresentação Câmara Municipal da Calheta</a:t>
            </a:r>
          </a:p>
        </p:txBody>
      </p:sp>
    </p:spTree>
    <p:extLst>
      <p:ext uri="{BB962C8B-B14F-4D97-AF65-F5344CB8AC3E}">
        <p14:creationId xmlns:p14="http://schemas.microsoft.com/office/powerpoint/2010/main" val="3926598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23971" y="1046400"/>
            <a:ext cx="7001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>
                <a:solidFill>
                  <a:srgbClr val="FFC000"/>
                </a:solidFill>
              </a:rPr>
              <a:t>A Ferramenta QESA</a:t>
            </a:r>
            <a:r>
              <a:rPr lang="pt-PT" sz="3600" baseline="30000" dirty="0">
                <a:solidFill>
                  <a:srgbClr val="FFC000"/>
                </a:solidFill>
              </a:rPr>
              <a:t>M</a:t>
            </a:r>
            <a:r>
              <a:rPr lang="pt-PT" sz="3600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36979" y="1946706"/>
            <a:ext cx="7321171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303D8C"/>
                </a:solidFill>
              </a:rPr>
              <a:t>O Recurso ao QESA</a:t>
            </a:r>
            <a:r>
              <a:rPr lang="pt-PT" sz="2400" b="1" baseline="30000" dirty="0">
                <a:solidFill>
                  <a:srgbClr val="303D8C"/>
                </a:solidFill>
              </a:rPr>
              <a:t>M</a:t>
            </a:r>
            <a:r>
              <a:rPr lang="pt-PT" sz="2400" dirty="0">
                <a:solidFill>
                  <a:srgbClr val="303D8C"/>
                </a:solidFill>
              </a:rPr>
              <a:t> </a:t>
            </a:r>
            <a:r>
              <a:rPr lang="pt-PT" sz="2400" b="1" dirty="0">
                <a:solidFill>
                  <a:srgbClr val="303D8C"/>
                </a:solidFill>
              </a:rPr>
              <a:t>Permite:</a:t>
            </a:r>
          </a:p>
          <a:p>
            <a:endParaRPr lang="pt-PT" sz="2400" b="1" dirty="0">
              <a:solidFill>
                <a:srgbClr val="303D8C"/>
              </a:solidFill>
            </a:endParaRPr>
          </a:p>
          <a:p>
            <a:pPr marL="342900" indent="-342900">
              <a:spcAft>
                <a:spcPts val="600"/>
              </a:spcAft>
              <a:buClr>
                <a:srgbClr val="303D8C"/>
              </a:buClr>
              <a:buFont typeface="Wingdings" panose="05000000000000000000" pitchFamily="2" charset="2"/>
              <a:buChar char="n"/>
            </a:pPr>
            <a:r>
              <a:rPr lang="pt-PT" sz="2000" dirty="0">
                <a:solidFill>
                  <a:srgbClr val="303D8C"/>
                </a:solidFill>
              </a:rPr>
              <a:t>Ajudar as organizações regionais na caracterização da sua situação atual no que respeita à qualidade de serviço;</a:t>
            </a:r>
          </a:p>
          <a:p>
            <a:pPr marL="342900" indent="-342900">
              <a:spcAft>
                <a:spcPts val="600"/>
              </a:spcAft>
              <a:buClr>
                <a:srgbClr val="303D8C"/>
              </a:buClr>
              <a:buFont typeface="Wingdings" panose="05000000000000000000" pitchFamily="2" charset="2"/>
              <a:buChar char="n"/>
            </a:pPr>
            <a:r>
              <a:rPr lang="pt-PT" sz="2000" dirty="0">
                <a:solidFill>
                  <a:srgbClr val="303D8C"/>
                </a:solidFill>
              </a:rPr>
              <a:t>Aferir a existência de uma visão comum sobre os principais pontos fortes e áreas a melhorar;</a:t>
            </a:r>
          </a:p>
          <a:p>
            <a:pPr marL="342900" indent="-342900">
              <a:spcAft>
                <a:spcPts val="600"/>
              </a:spcAft>
              <a:buClr>
                <a:srgbClr val="303D8C"/>
              </a:buClr>
              <a:buFont typeface="Wingdings" panose="05000000000000000000" pitchFamily="2" charset="2"/>
              <a:buChar char="n"/>
            </a:pPr>
            <a:r>
              <a:rPr lang="pt-PT" sz="2000" dirty="0">
                <a:solidFill>
                  <a:srgbClr val="303D8C"/>
                </a:solidFill>
              </a:rPr>
              <a:t>Estimular a melhoria contínua da qualidade de serviço;</a:t>
            </a:r>
          </a:p>
          <a:p>
            <a:pPr marL="342900" indent="-342900">
              <a:spcAft>
                <a:spcPts val="600"/>
              </a:spcAft>
              <a:buClr>
                <a:srgbClr val="303D8C"/>
              </a:buClr>
              <a:buFont typeface="Wingdings" panose="05000000000000000000" pitchFamily="2" charset="2"/>
              <a:buChar char="n"/>
            </a:pPr>
            <a:r>
              <a:rPr lang="pt-PT" sz="2000" dirty="0">
                <a:solidFill>
                  <a:srgbClr val="303D8C"/>
                </a:solidFill>
              </a:rPr>
              <a:t>Encorajar as organizações a monitorizar regularmente o seu progresso do domínio da qualidade de serviço.</a:t>
            </a:r>
          </a:p>
        </p:txBody>
      </p:sp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87FC0583-20EE-4CA1-81E6-DB8DF086D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0853-F517-483D-9E61-DE73AB065559}" type="datetime1">
              <a:rPr lang="pt-PT" smtClean="0"/>
              <a:t>28/11/2018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F60ECE62-2E4A-47E1-947D-AADD08727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Apresentação Câmara Municipal da Calheta</a:t>
            </a:r>
          </a:p>
        </p:txBody>
      </p:sp>
    </p:spTree>
    <p:extLst>
      <p:ext uri="{BB962C8B-B14F-4D97-AF65-F5344CB8AC3E}">
        <p14:creationId xmlns:p14="http://schemas.microsoft.com/office/powerpoint/2010/main" val="579259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23971" y="1046400"/>
            <a:ext cx="7001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>
                <a:solidFill>
                  <a:srgbClr val="FFC000"/>
                </a:solidFill>
              </a:rPr>
              <a:t>O Site na Internet</a:t>
            </a:r>
          </a:p>
        </p:txBody>
      </p:sp>
      <p:pic>
        <p:nvPicPr>
          <p:cNvPr id="2" name="Imagem 1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986" t="3509" r="-986" b="6668"/>
          <a:stretch/>
        </p:blipFill>
        <p:spPr>
          <a:xfrm>
            <a:off x="839219" y="1943100"/>
            <a:ext cx="7242535" cy="36576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166074" y="5851069"/>
            <a:ext cx="2588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>
                <a:solidFill>
                  <a:srgbClr val="303D8C"/>
                </a:solidFill>
              </a:rPr>
              <a:t>https://qesa.pt/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CCA49C7-2F58-49B5-9F51-A45ACD36F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5D9F-FF53-4175-82A6-B6927460EB58}" type="datetime1">
              <a:rPr lang="pt-PT" smtClean="0"/>
              <a:t>28/11/2018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851050B-389C-4332-8EB5-F5F5C535E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Apresentação Câmara Municipal da Calheta</a:t>
            </a:r>
          </a:p>
        </p:txBody>
      </p:sp>
    </p:spTree>
    <p:extLst>
      <p:ext uri="{BB962C8B-B14F-4D97-AF65-F5344CB8AC3E}">
        <p14:creationId xmlns:p14="http://schemas.microsoft.com/office/powerpoint/2010/main" val="2092712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07193" y="2239201"/>
            <a:ext cx="83296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>
                <a:solidFill>
                  <a:srgbClr val="FFC000"/>
                </a:solidFill>
                <a:latin typeface="+mj-lt"/>
              </a:rPr>
              <a:t>Programa da Sessão</a:t>
            </a:r>
          </a:p>
          <a:p>
            <a:pPr>
              <a:spcAft>
                <a:spcPts val="600"/>
              </a:spcAft>
            </a:pPr>
            <a:endParaRPr lang="pt-PT" sz="1200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07193" y="3153777"/>
            <a:ext cx="85230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>
                <a:solidFill>
                  <a:schemeClr val="bg1"/>
                </a:solidFill>
                <a:latin typeface="+mj-lt"/>
              </a:rPr>
              <a:t>Parte 1 – Apresentação do Sistema de Reconhecimento da Qualidade e Excelência de Serviço.</a:t>
            </a:r>
          </a:p>
          <a:p>
            <a:endParaRPr lang="pt-PT" sz="3200" dirty="0">
              <a:solidFill>
                <a:schemeClr val="bg1"/>
              </a:solidFill>
              <a:latin typeface="+mj-lt"/>
            </a:endParaRPr>
          </a:p>
          <a:p>
            <a:r>
              <a:rPr lang="pt-PT" sz="3200" dirty="0">
                <a:solidFill>
                  <a:schemeClr val="bg1"/>
                </a:solidFill>
                <a:latin typeface="+mj-lt"/>
              </a:rPr>
              <a:t>Parte 2 – Esclarecimento de Questões Acerca do Sistema de Reconhecimento e Apresentação de Candidaturas.</a:t>
            </a:r>
          </a:p>
        </p:txBody>
      </p:sp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B177EE4A-8496-4C51-8AE6-4A0ABF0DD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212F-D4A3-45D7-B4DE-EA500D485AD8}" type="datetime1">
              <a:rPr lang="pt-PT" smtClean="0"/>
              <a:t>28/11/2018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A2CF32C3-E0BB-449B-A690-CC359338A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Apresentação Câmara Municipal da Calheta</a:t>
            </a:r>
          </a:p>
        </p:txBody>
      </p:sp>
    </p:spTree>
    <p:extLst>
      <p:ext uri="{BB962C8B-B14F-4D97-AF65-F5344CB8AC3E}">
        <p14:creationId xmlns:p14="http://schemas.microsoft.com/office/powerpoint/2010/main" val="1361670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23971" y="1046400"/>
            <a:ext cx="7001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>
                <a:solidFill>
                  <a:srgbClr val="FFC000"/>
                </a:solidFill>
              </a:rPr>
              <a:t>O Questionário QESA</a:t>
            </a:r>
            <a:r>
              <a:rPr lang="pt-PT" sz="3600" baseline="30000" dirty="0">
                <a:solidFill>
                  <a:srgbClr val="FFC000"/>
                </a:solidFill>
              </a:rPr>
              <a:t>M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166074" y="5851069"/>
            <a:ext cx="2588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>
                <a:solidFill>
                  <a:srgbClr val="303D8C"/>
                </a:solidFill>
              </a:rPr>
              <a:t>https://qesa.pt/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71" y="1749883"/>
            <a:ext cx="7580129" cy="3807726"/>
          </a:xfrm>
          <a:prstGeom prst="rect">
            <a:avLst/>
          </a:prstGeom>
        </p:spPr>
      </p:pic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88E5C651-1106-495F-A6D9-1117AAA77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1A34-FEDD-4526-A077-20629AD5E8F9}" type="datetime1">
              <a:rPr lang="pt-PT" smtClean="0"/>
              <a:t>28/11/2018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E1F4B23-7960-4AA7-92B9-94EFB54C1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Apresentação Câmara Municipal da Calheta</a:t>
            </a:r>
          </a:p>
        </p:txBody>
      </p:sp>
    </p:spTree>
    <p:extLst>
      <p:ext uri="{BB962C8B-B14F-4D97-AF65-F5344CB8AC3E}">
        <p14:creationId xmlns:p14="http://schemas.microsoft.com/office/powerpoint/2010/main" val="3906055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09670" y="1089262"/>
            <a:ext cx="842003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400" dirty="0">
                <a:solidFill>
                  <a:srgbClr val="FFC000"/>
                </a:solidFill>
              </a:rPr>
              <a:t>Formação Para Dinamizadores e Avaliadores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723970" y="2159933"/>
            <a:ext cx="696557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indent="-538163">
              <a:spcAft>
                <a:spcPts val="1800"/>
              </a:spcAft>
              <a:buClr>
                <a:srgbClr val="303D8C"/>
              </a:buClr>
              <a:buFont typeface="Wingdings" panose="05000000000000000000" pitchFamily="2" charset="2"/>
              <a:buChar char="n"/>
            </a:pPr>
            <a:r>
              <a:rPr lang="pt-PT" sz="2800" dirty="0">
                <a:solidFill>
                  <a:srgbClr val="303D8C"/>
                </a:solidFill>
              </a:rPr>
              <a:t>Formação Inicial Para Dinamizadores da Qualidade de Serviço | Nível 1 (7 horas).</a:t>
            </a:r>
          </a:p>
          <a:p>
            <a:pPr marL="538163" indent="-538163">
              <a:spcAft>
                <a:spcPts val="1800"/>
              </a:spcAft>
              <a:buClr>
                <a:srgbClr val="303D8C"/>
              </a:buClr>
              <a:buFont typeface="Wingdings" panose="05000000000000000000" pitchFamily="2" charset="2"/>
              <a:buChar char="n"/>
            </a:pPr>
            <a:r>
              <a:rPr lang="pt-PT" sz="2800" dirty="0">
                <a:solidFill>
                  <a:srgbClr val="303D8C"/>
                </a:solidFill>
              </a:rPr>
              <a:t>Formação Inicial Para Dinamizadores da Qualidade de Serviço | Nível 2 (7 horas).</a:t>
            </a:r>
          </a:p>
          <a:p>
            <a:pPr marL="538163" indent="-538163">
              <a:spcAft>
                <a:spcPts val="1800"/>
              </a:spcAft>
              <a:buClr>
                <a:srgbClr val="303D8C"/>
              </a:buClr>
              <a:buFont typeface="Wingdings" panose="05000000000000000000" pitchFamily="2" charset="2"/>
              <a:buChar char="n"/>
            </a:pPr>
            <a:r>
              <a:rPr lang="pt-PT" sz="2800" dirty="0">
                <a:solidFill>
                  <a:srgbClr val="303D8C"/>
                </a:solidFill>
              </a:rPr>
              <a:t>Formação Inicial Para Avaliadores no Âmbito do Sistema de Reconhecimento (7 horas).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ED698D27-2F93-499B-816B-D21998FC5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D911-D3ED-46BD-96A7-9DB5A4ED475B}" type="datetime1">
              <a:rPr lang="pt-PT" smtClean="0"/>
              <a:t>28/11/2018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36140A9-A332-44C7-8F80-6C49026C7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Apresentação Câmara Municipal da Calheta</a:t>
            </a:r>
          </a:p>
        </p:txBody>
      </p:sp>
    </p:spTree>
    <p:extLst>
      <p:ext uri="{BB962C8B-B14F-4D97-AF65-F5344CB8AC3E}">
        <p14:creationId xmlns:p14="http://schemas.microsoft.com/office/powerpoint/2010/main" val="1357428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50" y="1213005"/>
            <a:ext cx="4097975" cy="523769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303" y="1200150"/>
            <a:ext cx="4007155" cy="5193402"/>
          </a:xfrm>
          <a:prstGeom prst="rect">
            <a:avLst/>
          </a:prstGeom>
        </p:spPr>
      </p:pic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2E078428-EB9E-4BAF-8DDF-507385B6B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607D-4948-474D-A257-A97BC80F98F4}" type="datetime1">
              <a:rPr lang="pt-PT" smtClean="0"/>
              <a:t>28/11/2018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182A1A90-9AD7-4A45-8EB1-1A97201D5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Apresentação Câmara Municipal da Calheta</a:t>
            </a:r>
          </a:p>
        </p:txBody>
      </p:sp>
    </p:spTree>
    <p:extLst>
      <p:ext uri="{BB962C8B-B14F-4D97-AF65-F5344CB8AC3E}">
        <p14:creationId xmlns:p14="http://schemas.microsoft.com/office/powerpoint/2010/main" val="897963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909" y="900113"/>
            <a:ext cx="4205365" cy="5536559"/>
          </a:xfrm>
          <a:prstGeom prst="rect">
            <a:avLst/>
          </a:prstGeom>
        </p:spPr>
      </p:pic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74BE011D-27A1-4CE9-A7BC-73C468AE7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6F86-439E-4538-A483-DD44E82DF803}" type="datetime1">
              <a:rPr lang="pt-PT" smtClean="0"/>
              <a:t>28/11/2018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C227599-23E2-4EEA-9686-180990913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Apresentação Câmara Municipal da Calheta</a:t>
            </a:r>
          </a:p>
        </p:txBody>
      </p:sp>
    </p:spTree>
    <p:extLst>
      <p:ext uri="{BB962C8B-B14F-4D97-AF65-F5344CB8AC3E}">
        <p14:creationId xmlns:p14="http://schemas.microsoft.com/office/powerpoint/2010/main" val="3055682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69335" y="1044059"/>
            <a:ext cx="57298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600" dirty="0">
                <a:solidFill>
                  <a:srgbClr val="FFC000"/>
                </a:solidFill>
              </a:rPr>
              <a:t>Os Níveis de Reconhecimento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35" y="2262759"/>
            <a:ext cx="2466404" cy="246640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764" y="2226295"/>
            <a:ext cx="2502868" cy="250286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57" y="2262759"/>
            <a:ext cx="2481449" cy="2481449"/>
          </a:xfrm>
          <a:prstGeom prst="rect">
            <a:avLst/>
          </a:prstGeom>
        </p:spPr>
      </p:pic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825BA6DB-4ECC-4D5D-9BDB-DB9C17726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1ED5-09AC-4601-A440-816198FDD3C6}" type="datetime1">
              <a:rPr lang="pt-PT" smtClean="0"/>
              <a:t>28/11/2018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CE4B46C7-1425-4EED-9711-B6F82827C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Apresentação Câmara Municipal da Calheta</a:t>
            </a:r>
          </a:p>
        </p:txBody>
      </p:sp>
    </p:spTree>
    <p:extLst>
      <p:ext uri="{BB962C8B-B14F-4D97-AF65-F5344CB8AC3E}">
        <p14:creationId xmlns:p14="http://schemas.microsoft.com/office/powerpoint/2010/main" val="4100967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69335" y="1044059"/>
            <a:ext cx="31099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600" dirty="0">
                <a:solidFill>
                  <a:srgbClr val="FFC000"/>
                </a:solidFill>
              </a:rPr>
              <a:t>O Nível 1 - Foco</a:t>
            </a:r>
          </a:p>
        </p:txBody>
      </p:sp>
      <p:sp>
        <p:nvSpPr>
          <p:cNvPr id="3" name="Retângulo 2"/>
          <p:cNvSpPr/>
          <p:nvPr/>
        </p:nvSpPr>
        <p:spPr>
          <a:xfrm>
            <a:off x="2816092" y="1922711"/>
            <a:ext cx="6156458" cy="393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spcAft>
                <a:spcPts val="600"/>
              </a:spcAft>
              <a:buFont typeface="+mj-lt"/>
              <a:buAutoNum type="arabicPeriod"/>
            </a:pPr>
            <a:r>
              <a:rPr lang="pt-PT" sz="1650" dirty="0">
                <a:solidFill>
                  <a:srgbClr val="303D8C"/>
                </a:solidFill>
              </a:rPr>
              <a:t>Frequência da formação inicial pelo(s) Dinamizador(</a:t>
            </a:r>
            <a:r>
              <a:rPr lang="pt-PT" sz="1650" dirty="0" err="1">
                <a:solidFill>
                  <a:srgbClr val="303D8C"/>
                </a:solidFill>
              </a:rPr>
              <a:t>es</a:t>
            </a:r>
            <a:r>
              <a:rPr lang="pt-PT" sz="1650" dirty="0">
                <a:solidFill>
                  <a:srgbClr val="303D8C"/>
                </a:solidFill>
              </a:rPr>
              <a:t>) da Qualidade de Serviço; </a:t>
            </a:r>
          </a:p>
          <a:p>
            <a:pPr marL="271463" indent="-271463">
              <a:spcAft>
                <a:spcPts val="600"/>
              </a:spcAft>
              <a:buFont typeface="+mj-lt"/>
              <a:buAutoNum type="arabicPeriod"/>
            </a:pPr>
            <a:r>
              <a:rPr lang="pt-PT" sz="1650" dirty="0">
                <a:solidFill>
                  <a:srgbClr val="303D8C"/>
                </a:solidFill>
              </a:rPr>
              <a:t>Realização da autoavaliação da Qualidade de Serviço com obtenção de uma pontuação igual ou superior a 200 pontos (QESA</a:t>
            </a:r>
            <a:r>
              <a:rPr lang="pt-PT" sz="1650" baseline="30000" dirty="0">
                <a:solidFill>
                  <a:srgbClr val="303D8C"/>
                </a:solidFill>
              </a:rPr>
              <a:t>M</a:t>
            </a:r>
            <a:r>
              <a:rPr lang="pt-PT" sz="1650" dirty="0">
                <a:solidFill>
                  <a:srgbClr val="303D8C"/>
                </a:solidFill>
              </a:rPr>
              <a:t> ≥ 200 pontos); </a:t>
            </a:r>
          </a:p>
          <a:p>
            <a:pPr marL="271463" indent="-271463">
              <a:spcAft>
                <a:spcPts val="600"/>
              </a:spcAft>
              <a:buFont typeface="+mj-lt"/>
              <a:buAutoNum type="arabicPeriod"/>
            </a:pPr>
            <a:r>
              <a:rPr lang="pt-PT" sz="1650" dirty="0">
                <a:solidFill>
                  <a:srgbClr val="303D8C"/>
                </a:solidFill>
              </a:rPr>
              <a:t>Definição de um projeto de melhoria da Qualidade de Serviço; </a:t>
            </a:r>
          </a:p>
          <a:p>
            <a:pPr marL="271463" indent="-271463">
              <a:spcAft>
                <a:spcPts val="600"/>
              </a:spcAft>
              <a:buFont typeface="+mj-lt"/>
              <a:buAutoNum type="arabicPeriod"/>
            </a:pPr>
            <a:r>
              <a:rPr lang="pt-PT" sz="1650" dirty="0">
                <a:solidFill>
                  <a:srgbClr val="303D8C"/>
                </a:solidFill>
              </a:rPr>
              <a:t>Preenchimento do formulário e submissão da candidatura; </a:t>
            </a:r>
          </a:p>
          <a:p>
            <a:pPr marL="271463" indent="-271463">
              <a:spcAft>
                <a:spcPts val="600"/>
              </a:spcAft>
              <a:buFont typeface="+mj-lt"/>
              <a:buAutoNum type="arabicPeriod"/>
            </a:pPr>
            <a:r>
              <a:rPr lang="pt-PT" sz="1650" dirty="0">
                <a:solidFill>
                  <a:srgbClr val="303D8C"/>
                </a:solidFill>
              </a:rPr>
              <a:t>Avaliação da candidatura; </a:t>
            </a:r>
          </a:p>
          <a:p>
            <a:pPr marL="271463" indent="-271463">
              <a:spcAft>
                <a:spcPts val="600"/>
              </a:spcAft>
              <a:buFont typeface="+mj-lt"/>
              <a:buAutoNum type="arabicPeriod"/>
            </a:pPr>
            <a:r>
              <a:rPr lang="pt-PT" sz="1650" dirty="0">
                <a:solidFill>
                  <a:srgbClr val="303D8C"/>
                </a:solidFill>
              </a:rPr>
              <a:t>No caso de avaliação positiva: Atribuição do reconhecimento de Nível 1 (por um período de 3 anos); </a:t>
            </a:r>
          </a:p>
          <a:p>
            <a:pPr marL="271463" indent="-271463">
              <a:spcAft>
                <a:spcPts val="600"/>
              </a:spcAft>
              <a:buFont typeface="+mj-lt"/>
              <a:buAutoNum type="arabicPeriod"/>
            </a:pPr>
            <a:r>
              <a:rPr lang="pt-PT" sz="1650" dirty="0">
                <a:solidFill>
                  <a:srgbClr val="303D8C"/>
                </a:solidFill>
              </a:rPr>
              <a:t>Atualização anual do plano de melhoria da Qualidade de Serviço; </a:t>
            </a:r>
          </a:p>
          <a:p>
            <a:pPr marL="271463" indent="-271463">
              <a:spcAft>
                <a:spcPts val="600"/>
              </a:spcAft>
              <a:buFont typeface="+mj-lt"/>
              <a:buAutoNum type="arabicPeriod"/>
            </a:pPr>
            <a:r>
              <a:rPr lang="pt-PT" sz="1650" dirty="0">
                <a:solidFill>
                  <a:srgbClr val="303D8C"/>
                </a:solidFill>
              </a:rPr>
              <a:t>Após 3 anos: possibilidade de revalidação do reconhecimento ou mudança de nível. </a:t>
            </a:r>
          </a:p>
        </p:txBody>
      </p:sp>
      <p:cxnSp>
        <p:nvCxnSpPr>
          <p:cNvPr id="9" name="Conexão reta 8"/>
          <p:cNvCxnSpPr/>
          <p:nvPr/>
        </p:nvCxnSpPr>
        <p:spPr>
          <a:xfrm>
            <a:off x="2703249" y="1922711"/>
            <a:ext cx="0" cy="4078039"/>
          </a:xfrm>
          <a:prstGeom prst="line">
            <a:avLst/>
          </a:prstGeom>
          <a:ln w="38100">
            <a:solidFill>
              <a:srgbClr val="303D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33" y="1922711"/>
            <a:ext cx="2052000" cy="2052000"/>
          </a:xfrm>
          <a:prstGeom prst="rect">
            <a:avLst/>
          </a:prstGeom>
        </p:spPr>
      </p:pic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CA0FB33F-C41B-4191-87C9-35745A36F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FAE3-918E-467A-A4E6-6C278FE84231}" type="datetime1">
              <a:rPr lang="pt-PT" smtClean="0"/>
              <a:t>28/11/2018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D601BC2-93F8-49FA-A1D1-6A9DFA819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Apresentação Câmara Municipal da Calheta</a:t>
            </a:r>
          </a:p>
        </p:txBody>
      </p:sp>
    </p:spTree>
    <p:extLst>
      <p:ext uri="{BB962C8B-B14F-4D97-AF65-F5344CB8AC3E}">
        <p14:creationId xmlns:p14="http://schemas.microsoft.com/office/powerpoint/2010/main" val="3800425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69335" y="944043"/>
            <a:ext cx="46368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600" dirty="0">
                <a:solidFill>
                  <a:srgbClr val="FFC000"/>
                </a:solidFill>
              </a:rPr>
              <a:t>O Nível 2 - Performance</a:t>
            </a:r>
          </a:p>
        </p:txBody>
      </p:sp>
      <p:sp>
        <p:nvSpPr>
          <p:cNvPr id="3" name="Retângulo 2"/>
          <p:cNvSpPr/>
          <p:nvPr/>
        </p:nvSpPr>
        <p:spPr>
          <a:xfrm>
            <a:off x="2887758" y="1690390"/>
            <a:ext cx="5966351" cy="4947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spcAft>
                <a:spcPts val="600"/>
              </a:spcAft>
              <a:buFont typeface="+mj-lt"/>
              <a:buAutoNum type="arabicPeriod"/>
            </a:pPr>
            <a:r>
              <a:rPr lang="pt-PT" sz="1600" dirty="0">
                <a:solidFill>
                  <a:srgbClr val="303D8C"/>
                </a:solidFill>
              </a:rPr>
              <a:t>Frequência da formação inicial pelo(s) Dinamizador(</a:t>
            </a:r>
            <a:r>
              <a:rPr lang="pt-PT" sz="1600" dirty="0" err="1">
                <a:solidFill>
                  <a:srgbClr val="303D8C"/>
                </a:solidFill>
              </a:rPr>
              <a:t>es</a:t>
            </a:r>
            <a:r>
              <a:rPr lang="pt-PT" sz="1600" dirty="0">
                <a:solidFill>
                  <a:srgbClr val="303D8C"/>
                </a:solidFill>
              </a:rPr>
              <a:t>)da Qualidade de Serviço ;</a:t>
            </a:r>
          </a:p>
          <a:p>
            <a:pPr marL="271463" indent="-271463">
              <a:spcAft>
                <a:spcPts val="600"/>
              </a:spcAft>
              <a:buFont typeface="+mj-lt"/>
              <a:buAutoNum type="arabicPeriod"/>
            </a:pPr>
            <a:r>
              <a:rPr lang="pt-PT" sz="1600" dirty="0">
                <a:solidFill>
                  <a:srgbClr val="303D8C"/>
                </a:solidFill>
              </a:rPr>
              <a:t>Realização de autoavaliação da Qualidade de Serviço, com obtenção de uma pontuação igual ou superior a 300 pontos (QESA</a:t>
            </a:r>
            <a:r>
              <a:rPr lang="pt-PT" sz="1600" baseline="30000" dirty="0">
                <a:solidFill>
                  <a:srgbClr val="303D8C"/>
                </a:solidFill>
              </a:rPr>
              <a:t>M</a:t>
            </a:r>
            <a:r>
              <a:rPr lang="pt-PT" sz="1600" dirty="0">
                <a:solidFill>
                  <a:srgbClr val="303D8C"/>
                </a:solidFill>
              </a:rPr>
              <a:t> ≥ 300 pontos);</a:t>
            </a:r>
          </a:p>
          <a:p>
            <a:pPr marL="271463" indent="-271463">
              <a:spcAft>
                <a:spcPts val="600"/>
              </a:spcAft>
              <a:buFont typeface="+mj-lt"/>
              <a:buAutoNum type="arabicPeriod"/>
            </a:pPr>
            <a:r>
              <a:rPr lang="pt-PT" sz="1600" dirty="0">
                <a:solidFill>
                  <a:srgbClr val="303D8C"/>
                </a:solidFill>
              </a:rPr>
              <a:t>Realização de dois projetos de melhoria da Qualidade de Serviço, tendo um deles necessariamente que já estar concluído e o seu impacto avaliado;</a:t>
            </a:r>
          </a:p>
          <a:p>
            <a:pPr marL="271463" indent="-271463">
              <a:spcAft>
                <a:spcPts val="600"/>
              </a:spcAft>
              <a:buFont typeface="+mj-lt"/>
              <a:buAutoNum type="arabicPeriod"/>
            </a:pPr>
            <a:r>
              <a:rPr lang="pt-PT" sz="1600" dirty="0">
                <a:solidFill>
                  <a:srgbClr val="303D8C"/>
                </a:solidFill>
              </a:rPr>
              <a:t>Preenchimento do formulário e submissão da candidatura;</a:t>
            </a:r>
          </a:p>
          <a:p>
            <a:pPr marL="271463" indent="-271463">
              <a:spcAft>
                <a:spcPts val="600"/>
              </a:spcAft>
              <a:buFont typeface="+mj-lt"/>
              <a:buAutoNum type="arabicPeriod"/>
            </a:pPr>
            <a:r>
              <a:rPr lang="pt-PT" sz="1600" dirty="0">
                <a:solidFill>
                  <a:srgbClr val="303D8C"/>
                </a:solidFill>
              </a:rPr>
              <a:t>Avaliação da candidatura, com visita de um avaliador à organização e nos resultados de avaliação da satisfação dos clientes;</a:t>
            </a:r>
          </a:p>
          <a:p>
            <a:pPr marL="271463" indent="-271463">
              <a:spcAft>
                <a:spcPts val="600"/>
              </a:spcAft>
              <a:buFont typeface="+mj-lt"/>
              <a:buAutoNum type="arabicPeriod"/>
            </a:pPr>
            <a:r>
              <a:rPr lang="pt-PT" sz="1600" dirty="0">
                <a:solidFill>
                  <a:srgbClr val="303D8C"/>
                </a:solidFill>
              </a:rPr>
              <a:t>No caso de avaliação positiva: Atribuição do reconhecimento de Nível 2 (por um período de 3 anos);</a:t>
            </a:r>
          </a:p>
          <a:p>
            <a:pPr marL="271463" indent="-271463">
              <a:spcAft>
                <a:spcPts val="600"/>
              </a:spcAft>
              <a:buFont typeface="+mj-lt"/>
              <a:buAutoNum type="arabicPeriod"/>
            </a:pPr>
            <a:r>
              <a:rPr lang="pt-PT" sz="1600" dirty="0">
                <a:solidFill>
                  <a:srgbClr val="303D8C"/>
                </a:solidFill>
              </a:rPr>
              <a:t>Atualização anual do plano de melhoria da Qualidade de Serviço;</a:t>
            </a:r>
          </a:p>
          <a:p>
            <a:pPr marL="271463" indent="-271463">
              <a:spcAft>
                <a:spcPts val="600"/>
              </a:spcAft>
              <a:buFont typeface="+mj-lt"/>
              <a:buAutoNum type="arabicPeriod"/>
            </a:pPr>
            <a:r>
              <a:rPr lang="pt-PT" sz="1600" dirty="0">
                <a:solidFill>
                  <a:srgbClr val="303D8C"/>
                </a:solidFill>
              </a:rPr>
              <a:t>Após 3 anos: possibilidade de revalidação do reconhecimento ou mudança de nível.</a:t>
            </a:r>
          </a:p>
        </p:txBody>
      </p:sp>
      <p:cxnSp>
        <p:nvCxnSpPr>
          <p:cNvPr id="9" name="Conexão reta 8"/>
          <p:cNvCxnSpPr/>
          <p:nvPr/>
        </p:nvCxnSpPr>
        <p:spPr>
          <a:xfrm flipH="1">
            <a:off x="2725774" y="1757097"/>
            <a:ext cx="1" cy="4443678"/>
          </a:xfrm>
          <a:prstGeom prst="line">
            <a:avLst/>
          </a:prstGeom>
          <a:ln w="38100">
            <a:solidFill>
              <a:srgbClr val="303D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02" y="1765543"/>
            <a:ext cx="2052000" cy="2052000"/>
          </a:xfrm>
          <a:prstGeom prst="rect">
            <a:avLst/>
          </a:prstGeom>
        </p:spPr>
      </p:pic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D010B65C-EFAE-48A7-A46D-17276F841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3704-965F-4620-A36C-EE4F5B6D83D1}" type="datetime1">
              <a:rPr lang="pt-PT" smtClean="0"/>
              <a:t>28/11/2018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406A4F6-8F3E-4E5A-B08F-097570D6B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Apresentação Câmara Municipal da Calheta</a:t>
            </a:r>
          </a:p>
        </p:txBody>
      </p:sp>
    </p:spTree>
    <p:extLst>
      <p:ext uri="{BB962C8B-B14F-4D97-AF65-F5344CB8AC3E}">
        <p14:creationId xmlns:p14="http://schemas.microsoft.com/office/powerpoint/2010/main" val="1058226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69335" y="1044059"/>
            <a:ext cx="53346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600" dirty="0">
                <a:solidFill>
                  <a:srgbClr val="FFC000"/>
                </a:solidFill>
              </a:rPr>
              <a:t>O Nível 3 - Sustentabilidade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2703249" y="1922711"/>
            <a:ext cx="602641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spcAft>
                <a:spcPts val="600"/>
              </a:spcAft>
              <a:buFont typeface="+mj-lt"/>
              <a:buAutoNum type="arabicPeriod"/>
            </a:pPr>
            <a:r>
              <a:rPr lang="pt-PT" sz="1700" dirty="0">
                <a:solidFill>
                  <a:srgbClr val="303D8C"/>
                </a:solidFill>
              </a:rPr>
              <a:t>Realização de autoavaliação da Qualidade de Serviço, com obtenção de uma pontuação igual ou superior a 400 pontos (QESA</a:t>
            </a:r>
            <a:r>
              <a:rPr lang="pt-PT" sz="1700" baseline="30000" dirty="0">
                <a:solidFill>
                  <a:srgbClr val="303D8C"/>
                </a:solidFill>
              </a:rPr>
              <a:t>M</a:t>
            </a:r>
            <a:r>
              <a:rPr lang="pt-PT" sz="1700" dirty="0">
                <a:solidFill>
                  <a:srgbClr val="303D8C"/>
                </a:solidFill>
              </a:rPr>
              <a:t> ≥ 400 pontos);</a:t>
            </a:r>
          </a:p>
          <a:p>
            <a:pPr marL="271463" indent="-271463">
              <a:spcAft>
                <a:spcPts val="600"/>
              </a:spcAft>
              <a:buFont typeface="+mj-lt"/>
              <a:buAutoNum type="arabicPeriod"/>
            </a:pPr>
            <a:r>
              <a:rPr lang="pt-PT" sz="1700" dirty="0">
                <a:solidFill>
                  <a:srgbClr val="303D8C"/>
                </a:solidFill>
              </a:rPr>
              <a:t>Preenchimento do formulário e submissão da candidatura com base num referencial universal (EFQM, ISO, ou outro(s));</a:t>
            </a:r>
          </a:p>
          <a:p>
            <a:pPr marL="271463" indent="-271463">
              <a:spcAft>
                <a:spcPts val="600"/>
              </a:spcAft>
              <a:buFont typeface="+mj-lt"/>
              <a:buAutoNum type="arabicPeriod"/>
            </a:pPr>
            <a:r>
              <a:rPr lang="pt-PT" sz="1700" dirty="0">
                <a:solidFill>
                  <a:srgbClr val="303D8C"/>
                </a:solidFill>
              </a:rPr>
              <a:t>Avaliação da candidatura, com visita de um avaliador à organização e com base no referencial apresentado, na vertente da Qualidade de Serviço;</a:t>
            </a:r>
          </a:p>
          <a:p>
            <a:pPr marL="271463" indent="-271463">
              <a:spcAft>
                <a:spcPts val="600"/>
              </a:spcAft>
              <a:buFont typeface="+mj-lt"/>
              <a:buAutoNum type="arabicPeriod"/>
            </a:pPr>
            <a:r>
              <a:rPr lang="pt-PT" sz="1700" dirty="0">
                <a:solidFill>
                  <a:srgbClr val="303D8C"/>
                </a:solidFill>
              </a:rPr>
              <a:t>No caso de avaliação positiva: Atribuição do reconhecimento de Nível 3;</a:t>
            </a:r>
          </a:p>
          <a:p>
            <a:pPr marL="271463" indent="-271463">
              <a:spcAft>
                <a:spcPts val="600"/>
              </a:spcAft>
              <a:buFont typeface="+mj-lt"/>
              <a:buAutoNum type="arabicPeriod"/>
            </a:pPr>
            <a:r>
              <a:rPr lang="pt-PT" sz="1700" dirty="0">
                <a:solidFill>
                  <a:srgbClr val="303D8C"/>
                </a:solidFill>
              </a:rPr>
              <a:t>Acompanhamento anual do reconhecimento em paralelo com o referencial de base;</a:t>
            </a:r>
          </a:p>
          <a:p>
            <a:pPr marL="271463" indent="-271463">
              <a:spcAft>
                <a:spcPts val="600"/>
              </a:spcAft>
              <a:buFont typeface="+mj-lt"/>
              <a:buAutoNum type="arabicPeriod"/>
            </a:pPr>
            <a:r>
              <a:rPr lang="pt-PT" sz="1700" dirty="0">
                <a:solidFill>
                  <a:srgbClr val="303D8C"/>
                </a:solidFill>
              </a:rPr>
              <a:t>Após 3 anos: possibilidade de revalidação do reconhecimento.</a:t>
            </a:r>
          </a:p>
        </p:txBody>
      </p:sp>
      <p:cxnSp>
        <p:nvCxnSpPr>
          <p:cNvPr id="9" name="Conexão reta 8"/>
          <p:cNvCxnSpPr/>
          <p:nvPr/>
        </p:nvCxnSpPr>
        <p:spPr>
          <a:xfrm>
            <a:off x="2703249" y="1922711"/>
            <a:ext cx="0" cy="4078039"/>
          </a:xfrm>
          <a:prstGeom prst="line">
            <a:avLst/>
          </a:prstGeom>
          <a:ln w="38100">
            <a:solidFill>
              <a:srgbClr val="303D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63" y="1909730"/>
            <a:ext cx="2052000" cy="2052000"/>
          </a:xfrm>
          <a:prstGeom prst="rect">
            <a:avLst/>
          </a:prstGeom>
        </p:spPr>
      </p:pic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0A1E7C0-2EBD-4BEF-AE51-80DDD89B9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D19B-EED5-4F1A-9411-28AE68202737}" type="datetime1">
              <a:rPr lang="pt-PT" smtClean="0"/>
              <a:t>28/11/2018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8875748E-228F-4C68-803C-5A6F73D18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Apresentação Câmara Municipal da Calheta</a:t>
            </a:r>
          </a:p>
        </p:txBody>
      </p:sp>
    </p:spTree>
    <p:extLst>
      <p:ext uri="{BB962C8B-B14F-4D97-AF65-F5344CB8AC3E}">
        <p14:creationId xmlns:p14="http://schemas.microsoft.com/office/powerpoint/2010/main" val="4126126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23971" y="882627"/>
            <a:ext cx="7001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>
                <a:solidFill>
                  <a:srgbClr val="FFC000"/>
                </a:solidFill>
              </a:rPr>
              <a:t>Apresentação de Candidaturas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00251" y="5647970"/>
            <a:ext cx="8393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>
                <a:solidFill>
                  <a:srgbClr val="303D8C"/>
                </a:solidFill>
              </a:rPr>
              <a:t>Manual de Apoio Disponível no Site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948" y="1791949"/>
            <a:ext cx="2613977" cy="3756803"/>
          </a:xfrm>
          <a:prstGeom prst="rect">
            <a:avLst/>
          </a:prstGeom>
        </p:spPr>
      </p:pic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4A5DDA03-9A20-418D-97E7-BFFD6836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1258-7F27-4811-9D00-C9DFD7DA32CB}" type="datetime1">
              <a:rPr lang="pt-PT" smtClean="0"/>
              <a:t>28/11/2018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82981957-8693-488A-93EA-9910832C1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Apresentação Câmara Municipal da Calheta</a:t>
            </a:r>
          </a:p>
        </p:txBody>
      </p:sp>
    </p:spTree>
    <p:extLst>
      <p:ext uri="{BB962C8B-B14F-4D97-AF65-F5344CB8AC3E}">
        <p14:creationId xmlns:p14="http://schemas.microsoft.com/office/powerpoint/2010/main" val="3222415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23971" y="1025294"/>
            <a:ext cx="7001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>
                <a:solidFill>
                  <a:srgbClr val="FFC000"/>
                </a:solidFill>
              </a:rPr>
              <a:t>Apresentação de Candidaturas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23971" y="1976722"/>
            <a:ext cx="8078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>
                <a:solidFill>
                  <a:srgbClr val="303D8C"/>
                </a:solidFill>
              </a:rPr>
              <a:t>Taxas de Candidatura (a Pagar a APQ)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23971" y="2805039"/>
            <a:ext cx="792124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1813" indent="-531813">
              <a:spcAft>
                <a:spcPts val="1800"/>
              </a:spcAft>
              <a:buClr>
                <a:srgbClr val="303D8C"/>
              </a:buClr>
              <a:buSzPct val="100000"/>
              <a:buFont typeface="Wingdings" panose="05000000000000000000" pitchFamily="2" charset="2"/>
              <a:buChar char=""/>
            </a:pPr>
            <a:r>
              <a:rPr lang="pt-PT" sz="2800" dirty="0">
                <a:solidFill>
                  <a:srgbClr val="303D8C"/>
                </a:solidFill>
              </a:rPr>
              <a:t>Nível 1: 100 Euros + IVA</a:t>
            </a:r>
          </a:p>
          <a:p>
            <a:pPr marL="531813" indent="-531813">
              <a:spcAft>
                <a:spcPts val="1800"/>
              </a:spcAft>
              <a:buClr>
                <a:srgbClr val="303D8C"/>
              </a:buClr>
              <a:buSzPct val="100000"/>
              <a:buFont typeface="Wingdings" panose="05000000000000000000" pitchFamily="2" charset="2"/>
              <a:buChar char=""/>
            </a:pPr>
            <a:r>
              <a:rPr lang="pt-PT" sz="2800" dirty="0">
                <a:solidFill>
                  <a:srgbClr val="303D8C"/>
                </a:solidFill>
              </a:rPr>
              <a:t>Nível 2: 225 Euros + IVA</a:t>
            </a:r>
          </a:p>
          <a:p>
            <a:pPr marL="531813" indent="-531813">
              <a:spcAft>
                <a:spcPts val="1800"/>
              </a:spcAft>
              <a:buClr>
                <a:srgbClr val="303D8C"/>
              </a:buClr>
              <a:buSzPct val="100000"/>
              <a:buFont typeface="Wingdings" panose="05000000000000000000" pitchFamily="2" charset="2"/>
              <a:buChar char=""/>
            </a:pPr>
            <a:r>
              <a:rPr lang="pt-PT" sz="2800" dirty="0">
                <a:solidFill>
                  <a:srgbClr val="303D8C"/>
                </a:solidFill>
              </a:rPr>
              <a:t>Nível 3: 325 Euros + IVA</a:t>
            </a:r>
          </a:p>
        </p:txBody>
      </p:sp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0E00ECF8-2B5C-4868-B8D7-461C0284A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1C9B-9884-42CB-9A80-1F2D0613F909}" type="datetime1">
              <a:rPr lang="pt-PT" smtClean="0"/>
              <a:t>28/11/2018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EF643771-E035-464E-9CA9-18E7DB36F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Apresentação Câmara Municipal da Calheta</a:t>
            </a:r>
          </a:p>
        </p:txBody>
      </p:sp>
    </p:spTree>
    <p:extLst>
      <p:ext uri="{BB962C8B-B14F-4D97-AF65-F5344CB8AC3E}">
        <p14:creationId xmlns:p14="http://schemas.microsoft.com/office/powerpoint/2010/main" val="2518971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29904" y="2863123"/>
            <a:ext cx="800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>
                <a:solidFill>
                  <a:srgbClr val="FFC000"/>
                </a:solidFill>
                <a:latin typeface="+mj-lt"/>
              </a:rPr>
              <a:t>Parte 1</a:t>
            </a:r>
          </a:p>
          <a:p>
            <a:r>
              <a:rPr lang="pt-PT" sz="4800" b="1" dirty="0">
                <a:solidFill>
                  <a:schemeClr val="bg1"/>
                </a:solidFill>
                <a:latin typeface="+mj-lt"/>
              </a:rPr>
              <a:t>Apresentação do Sistema de Reconhecimento da Qualidade e Excelência de Serviço</a:t>
            </a:r>
          </a:p>
        </p:txBody>
      </p:sp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307BEAE-D74A-4D02-A7BB-7BD4D3084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3CE49-E16F-482E-9731-D08DE055BD29}" type="datetime1">
              <a:rPr lang="pt-PT" smtClean="0"/>
              <a:t>28/11/2018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15C52F85-1405-43B4-92B3-FF1E8E519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Apresentação Câmara Municipal da Calheta</a:t>
            </a:r>
          </a:p>
        </p:txBody>
      </p:sp>
    </p:spTree>
    <p:extLst>
      <p:ext uri="{BB962C8B-B14F-4D97-AF65-F5344CB8AC3E}">
        <p14:creationId xmlns:p14="http://schemas.microsoft.com/office/powerpoint/2010/main" val="15999592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23971" y="1046400"/>
            <a:ext cx="7001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>
                <a:solidFill>
                  <a:srgbClr val="FFC000"/>
                </a:solidFill>
              </a:rPr>
              <a:t>Apresentação de Candidaturas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465987" y="5851069"/>
            <a:ext cx="4559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>
                <a:solidFill>
                  <a:srgbClr val="303D8C"/>
                </a:solidFill>
              </a:rPr>
              <a:t>https://qesa.pt/sistema-reconhecimento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173" y="1877311"/>
            <a:ext cx="7069542" cy="3789178"/>
          </a:xfrm>
          <a:prstGeom prst="rect">
            <a:avLst/>
          </a:prstGeom>
        </p:spPr>
      </p:pic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9FCAFCCE-72BD-4D90-870C-0399831FD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CA01-1C2E-4A51-8212-9FDA21D27274}" type="datetime1">
              <a:rPr lang="pt-PT" smtClean="0"/>
              <a:t>28/11/2018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E2380C5-7B10-40ED-B6A8-C30A9B99A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Apresentação Câmara Municipal da Calheta</a:t>
            </a:r>
          </a:p>
        </p:txBody>
      </p:sp>
    </p:spTree>
    <p:extLst>
      <p:ext uri="{BB962C8B-B14F-4D97-AF65-F5344CB8AC3E}">
        <p14:creationId xmlns:p14="http://schemas.microsoft.com/office/powerpoint/2010/main" val="4261285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23971" y="1046400"/>
            <a:ext cx="7001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>
                <a:solidFill>
                  <a:srgbClr val="FFC000"/>
                </a:solidFill>
              </a:rPr>
              <a:t>Apresentação de Candidaturas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465987" y="5851069"/>
            <a:ext cx="4559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>
                <a:solidFill>
                  <a:srgbClr val="303D8C"/>
                </a:solidFill>
              </a:rPr>
              <a:t>https://qesa.pt/sistema-reconhecimento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436" y="1873269"/>
            <a:ext cx="6053347" cy="3818265"/>
          </a:xfrm>
          <a:prstGeom prst="rect">
            <a:avLst/>
          </a:prstGeom>
        </p:spPr>
      </p:pic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2E4D58B5-B62A-4FA5-9065-EF7B22254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0C33-BBB3-48EE-9433-E9BED3CC8D7B}" type="datetime1">
              <a:rPr lang="pt-PT" smtClean="0"/>
              <a:t>28/11/2018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39F7C846-98FA-47CD-9182-C1B603174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Apresentação Câmara Municipal da Calheta</a:t>
            </a:r>
          </a:p>
        </p:txBody>
      </p:sp>
    </p:spTree>
    <p:extLst>
      <p:ext uri="{BB962C8B-B14F-4D97-AF65-F5344CB8AC3E}">
        <p14:creationId xmlns:p14="http://schemas.microsoft.com/office/powerpoint/2010/main" val="5187064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29904" y="2863123"/>
            <a:ext cx="85283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b="1" dirty="0">
                <a:solidFill>
                  <a:srgbClr val="FFC000"/>
                </a:solidFill>
                <a:latin typeface="+mj-lt"/>
              </a:rPr>
              <a:t>Parte 2</a:t>
            </a:r>
          </a:p>
          <a:p>
            <a:r>
              <a:rPr lang="pt-PT" sz="4400" b="1" dirty="0">
                <a:solidFill>
                  <a:schemeClr val="bg1"/>
                </a:solidFill>
                <a:latin typeface="+mj-lt"/>
              </a:rPr>
              <a:t>Esclarecimento de Questões Acerca do Sistema de Reconhecimento e Apresentação de Candidaturas</a:t>
            </a:r>
          </a:p>
        </p:txBody>
      </p:sp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00342FFF-5427-42E3-B580-22FC9AAB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1657-245D-49D0-B307-1D7258609EBE}" type="datetime1">
              <a:rPr lang="pt-PT" smtClean="0"/>
              <a:t>28/11/2018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7E8835EC-9E33-4B94-9646-608B62B0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Apresentação Câmara Municipal da Calheta</a:t>
            </a:r>
          </a:p>
        </p:txBody>
      </p:sp>
    </p:spTree>
    <p:extLst>
      <p:ext uri="{BB962C8B-B14F-4D97-AF65-F5344CB8AC3E}">
        <p14:creationId xmlns:p14="http://schemas.microsoft.com/office/powerpoint/2010/main" val="30114024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34368" y="3079780"/>
            <a:ext cx="88096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dirty="0">
                <a:solidFill>
                  <a:srgbClr val="FFC000"/>
                </a:solidFill>
                <a:latin typeface="+mj-lt"/>
              </a:rPr>
              <a:t>Encerramento da Sessão</a:t>
            </a:r>
          </a:p>
          <a:p>
            <a:endParaRPr lang="pt-PT" sz="4400" dirty="0">
              <a:solidFill>
                <a:schemeClr val="bg1"/>
              </a:solidFill>
              <a:latin typeface="+mj-lt"/>
            </a:endParaRPr>
          </a:p>
          <a:p>
            <a:r>
              <a:rPr lang="pt-PT" sz="4400" dirty="0">
                <a:solidFill>
                  <a:schemeClr val="bg1"/>
                </a:solidFill>
                <a:latin typeface="+mj-lt"/>
              </a:rPr>
              <a:t>Muito Obrigado Pela Vossa Presença!</a:t>
            </a:r>
          </a:p>
        </p:txBody>
      </p:sp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8358DF55-7C04-4FB8-8D72-E8C721048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03D6-66D0-4070-B9A4-9E7163D95FFB}" type="datetime1">
              <a:rPr lang="pt-PT" smtClean="0"/>
              <a:t>28/11/2018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95F078E-8D7C-4421-A40D-97EC14EE0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Apresentação Câmara Municipal da Calheta</a:t>
            </a:r>
          </a:p>
        </p:txBody>
      </p:sp>
    </p:spTree>
    <p:extLst>
      <p:ext uri="{BB962C8B-B14F-4D97-AF65-F5344CB8AC3E}">
        <p14:creationId xmlns:p14="http://schemas.microsoft.com/office/powerpoint/2010/main" val="63619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07193" y="2075428"/>
            <a:ext cx="83296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>
                <a:solidFill>
                  <a:schemeClr val="bg1"/>
                </a:solidFill>
              </a:rPr>
              <a:t>Programa da Sessão</a:t>
            </a:r>
          </a:p>
          <a:p>
            <a:pPr>
              <a:spcAft>
                <a:spcPts val="600"/>
              </a:spcAft>
            </a:pPr>
            <a:endParaRPr lang="pt-PT" sz="1200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70965" y="1699253"/>
            <a:ext cx="8002067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1813" indent="-531813">
              <a:spcAft>
                <a:spcPts val="1800"/>
              </a:spcAft>
              <a:buClr>
                <a:srgbClr val="303D8C"/>
              </a:buClr>
              <a:buSzPct val="100000"/>
              <a:buFont typeface="Wingdings" panose="05000000000000000000" pitchFamily="2" charset="2"/>
              <a:buChar char=""/>
            </a:pPr>
            <a:r>
              <a:rPr lang="pt-PT" sz="2400" dirty="0">
                <a:solidFill>
                  <a:srgbClr val="303D8C"/>
                </a:solidFill>
              </a:rPr>
              <a:t>Enquadramento: A Estratégia Regional para  Qualidade.</a:t>
            </a:r>
          </a:p>
          <a:p>
            <a:pPr marL="531813" indent="-531813">
              <a:spcAft>
                <a:spcPts val="1800"/>
              </a:spcAft>
              <a:buClr>
                <a:srgbClr val="303D8C"/>
              </a:buClr>
              <a:buSzPct val="100000"/>
              <a:buFont typeface="Wingdings" panose="05000000000000000000" pitchFamily="2" charset="2"/>
              <a:buChar char=""/>
            </a:pPr>
            <a:r>
              <a:rPr lang="pt-PT" sz="2400" dirty="0">
                <a:solidFill>
                  <a:srgbClr val="303D8C"/>
                </a:solidFill>
              </a:rPr>
              <a:t>A Plataforma para a Qualidade e Excelência de Serviço.</a:t>
            </a:r>
          </a:p>
          <a:p>
            <a:pPr marL="531813" indent="-531813">
              <a:spcAft>
                <a:spcPts val="1800"/>
              </a:spcAft>
              <a:buClr>
                <a:srgbClr val="303D8C"/>
              </a:buClr>
              <a:buSzPct val="100000"/>
              <a:buFont typeface="Wingdings" panose="05000000000000000000" pitchFamily="2" charset="2"/>
              <a:buChar char=""/>
            </a:pPr>
            <a:r>
              <a:rPr lang="pt-PT" sz="2400" dirty="0">
                <a:solidFill>
                  <a:srgbClr val="303D8C"/>
                </a:solidFill>
              </a:rPr>
              <a:t>O Modelo para a Qualidade de Serviço.</a:t>
            </a:r>
          </a:p>
          <a:p>
            <a:pPr marL="531813" indent="-531813">
              <a:spcAft>
                <a:spcPts val="1800"/>
              </a:spcAft>
              <a:buClr>
                <a:srgbClr val="303D8C"/>
              </a:buClr>
              <a:buSzPct val="100000"/>
              <a:buFont typeface="Wingdings" panose="05000000000000000000" pitchFamily="2" charset="2"/>
              <a:buChar char=""/>
            </a:pPr>
            <a:r>
              <a:rPr lang="pt-PT" sz="2400" dirty="0">
                <a:solidFill>
                  <a:srgbClr val="303D8C"/>
                </a:solidFill>
              </a:rPr>
              <a:t>Organização do Sistema de Reconhecimento.</a:t>
            </a:r>
          </a:p>
          <a:p>
            <a:pPr marL="531813" indent="-531813">
              <a:spcAft>
                <a:spcPts val="1800"/>
              </a:spcAft>
              <a:buClr>
                <a:srgbClr val="303D8C"/>
              </a:buClr>
              <a:buSzPct val="100000"/>
              <a:buFont typeface="Wingdings" panose="05000000000000000000" pitchFamily="2" charset="2"/>
              <a:buChar char=""/>
            </a:pPr>
            <a:r>
              <a:rPr lang="pt-PT" sz="2400" dirty="0">
                <a:solidFill>
                  <a:srgbClr val="303D8C"/>
                </a:solidFill>
              </a:rPr>
              <a:t>O Site e a Ferramenta de Autoavaliação.</a:t>
            </a:r>
          </a:p>
          <a:p>
            <a:pPr marL="531813" indent="-531813">
              <a:spcAft>
                <a:spcPts val="1800"/>
              </a:spcAft>
              <a:buClr>
                <a:srgbClr val="303D8C"/>
              </a:buClr>
              <a:buSzPct val="100000"/>
              <a:buFont typeface="Wingdings" panose="05000000000000000000" pitchFamily="2" charset="2"/>
              <a:buChar char=""/>
            </a:pPr>
            <a:r>
              <a:rPr lang="pt-PT" sz="2400" dirty="0">
                <a:solidFill>
                  <a:srgbClr val="303D8C"/>
                </a:solidFill>
              </a:rPr>
              <a:t>Formação Para Dinamizadores e Avaliadores.</a:t>
            </a:r>
          </a:p>
          <a:p>
            <a:pPr marL="531813" indent="-531813">
              <a:spcAft>
                <a:spcPts val="1800"/>
              </a:spcAft>
              <a:buClr>
                <a:srgbClr val="303D8C"/>
              </a:buClr>
              <a:buSzPct val="100000"/>
              <a:buFont typeface="Wingdings" panose="05000000000000000000" pitchFamily="2" charset="2"/>
              <a:buChar char=""/>
            </a:pPr>
            <a:r>
              <a:rPr lang="pt-PT" sz="2400" dirty="0">
                <a:solidFill>
                  <a:srgbClr val="303D8C"/>
                </a:solidFill>
              </a:rPr>
              <a:t>Os Níveis de Reconhecimento.</a:t>
            </a:r>
          </a:p>
          <a:p>
            <a:pPr marL="531813" indent="-531813">
              <a:spcAft>
                <a:spcPts val="1800"/>
              </a:spcAft>
              <a:buClr>
                <a:srgbClr val="303D8C"/>
              </a:buClr>
              <a:buSzPct val="100000"/>
              <a:buFont typeface="Wingdings" panose="05000000000000000000" pitchFamily="2" charset="2"/>
              <a:buChar char=""/>
            </a:pPr>
            <a:r>
              <a:rPr lang="pt-PT" sz="2400" dirty="0">
                <a:solidFill>
                  <a:srgbClr val="303D8C"/>
                </a:solidFill>
              </a:rPr>
              <a:t>Apresentação de Candidaturas.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70965" y="917844"/>
            <a:ext cx="6182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>
                <a:solidFill>
                  <a:srgbClr val="FFC000"/>
                </a:solidFill>
              </a:rPr>
              <a:t>Sumário da Apresentação</a:t>
            </a:r>
          </a:p>
        </p:txBody>
      </p:sp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39D5F2FB-0944-4B8F-AC4F-913D3473A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F078-C513-4F37-B740-3B999D6FE507}" type="datetime1">
              <a:rPr lang="pt-PT" smtClean="0"/>
              <a:t>28/11/2018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39D0A6F8-7559-4199-A3F6-9017A37E1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Apresentação Câmara Municipal da Calheta</a:t>
            </a:r>
          </a:p>
        </p:txBody>
      </p:sp>
    </p:spTree>
    <p:extLst>
      <p:ext uri="{BB962C8B-B14F-4D97-AF65-F5344CB8AC3E}">
        <p14:creationId xmlns:p14="http://schemas.microsoft.com/office/powerpoint/2010/main" val="1473795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36978" y="1064525"/>
            <a:ext cx="7506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>
                <a:solidFill>
                  <a:srgbClr val="FFC000"/>
                </a:solidFill>
              </a:rPr>
              <a:t>A Estratégia Regional para a Qualidade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36978" y="1837968"/>
            <a:ext cx="774979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1813" indent="-531813">
              <a:spcAft>
                <a:spcPts val="1800"/>
              </a:spcAft>
              <a:buClr>
                <a:srgbClr val="303D8C"/>
              </a:buClr>
              <a:buSzPct val="100000"/>
              <a:buFont typeface="Wingdings" panose="05000000000000000000" pitchFamily="2" charset="2"/>
              <a:buChar char=""/>
            </a:pPr>
            <a:r>
              <a:rPr lang="pt-PT" sz="2600" dirty="0">
                <a:solidFill>
                  <a:srgbClr val="303D8C"/>
                </a:solidFill>
              </a:rPr>
              <a:t>Implementada pela Resolução nº 276/2005 do Governo Regional da Madeira.</a:t>
            </a:r>
          </a:p>
          <a:p>
            <a:pPr marL="531813" indent="-531813">
              <a:spcAft>
                <a:spcPts val="1800"/>
              </a:spcAft>
              <a:buClr>
                <a:srgbClr val="303D8C"/>
              </a:buClr>
              <a:buSzPct val="100000"/>
              <a:buFont typeface="Wingdings" panose="05000000000000000000" pitchFamily="2" charset="2"/>
              <a:buChar char=""/>
            </a:pPr>
            <a:r>
              <a:rPr lang="pt-PT" sz="2600" dirty="0">
                <a:solidFill>
                  <a:srgbClr val="303D8C"/>
                </a:solidFill>
              </a:rPr>
              <a:t>Elaborada com o objetivo de posicionar estrategicamente a Região numa posição relevante na Qualidade a nível nacional e internacional, transformando-a numa verdadeira Região de Excelência.</a:t>
            </a:r>
          </a:p>
          <a:p>
            <a:pPr marL="531813" indent="-531813">
              <a:spcAft>
                <a:spcPts val="1800"/>
              </a:spcAft>
              <a:buClr>
                <a:srgbClr val="303D8C"/>
              </a:buClr>
              <a:buSzPct val="100000"/>
              <a:buFont typeface="Wingdings" panose="05000000000000000000" pitchFamily="2" charset="2"/>
              <a:buChar char=""/>
            </a:pPr>
            <a:r>
              <a:rPr lang="pt-PT" sz="2600" dirty="0">
                <a:solidFill>
                  <a:srgbClr val="303D8C"/>
                </a:solidFill>
              </a:rPr>
              <a:t>Em 2013 foi revista, reformulada e adaptada ao contexto atual e aos desafios da Região Autónoma da Madeira para o período de 2014 a 2020.</a:t>
            </a:r>
          </a:p>
        </p:txBody>
      </p:sp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188ADBF-3362-496E-A147-397E1B125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A9B7-2772-4815-A535-5518C3776503}" type="datetime1">
              <a:rPr lang="pt-PT" smtClean="0"/>
              <a:t>28/11/2018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B918916-7244-45B7-9279-A2F0E60CF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Apresentação Câmara Municipal da Calheta</a:t>
            </a:r>
          </a:p>
        </p:txBody>
      </p:sp>
    </p:spTree>
    <p:extLst>
      <p:ext uri="{BB962C8B-B14F-4D97-AF65-F5344CB8AC3E}">
        <p14:creationId xmlns:p14="http://schemas.microsoft.com/office/powerpoint/2010/main" val="1414823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94117" y="1064525"/>
            <a:ext cx="7001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>
                <a:solidFill>
                  <a:srgbClr val="FFC000"/>
                </a:solidFill>
              </a:rPr>
              <a:t>Visão Estratégica | 2014 - 2020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07375" y="2418874"/>
            <a:ext cx="69876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600" dirty="0">
                <a:solidFill>
                  <a:srgbClr val="303D8C"/>
                </a:solidFill>
              </a:rPr>
              <a:t>“Madeira: Região de Excelência.</a:t>
            </a:r>
          </a:p>
          <a:p>
            <a:pPr algn="ctr"/>
            <a:r>
              <a:rPr lang="pt-PT" sz="3600" dirty="0">
                <a:solidFill>
                  <a:srgbClr val="303D8C"/>
                </a:solidFill>
              </a:rPr>
              <a:t>Reconhecida como Líder a Nível Nacional e uma Referência Internacional em Qualidade de Serviço e Hospitalidade.”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F23FB459-4EAF-4E2A-AC9D-43B2966B7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1C06-3AA6-488B-AA38-C8D68361608F}" type="datetime1">
              <a:rPr lang="pt-PT" smtClean="0"/>
              <a:t>28/11/2018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C24E539-9B06-4066-A957-7B445D32E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Apresentação Câmara Municipal da Calheta</a:t>
            </a:r>
          </a:p>
        </p:txBody>
      </p:sp>
    </p:spTree>
    <p:extLst>
      <p:ext uri="{BB962C8B-B14F-4D97-AF65-F5344CB8AC3E}">
        <p14:creationId xmlns:p14="http://schemas.microsoft.com/office/powerpoint/2010/main" val="3532906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09684" y="917812"/>
            <a:ext cx="7001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>
                <a:solidFill>
                  <a:srgbClr val="FFC000"/>
                </a:solidFill>
                <a:latin typeface="+mj-lt"/>
              </a:rPr>
              <a:t>Plataforma Para a Qualidade e</a:t>
            </a:r>
          </a:p>
          <a:p>
            <a:r>
              <a:rPr lang="pt-PT" sz="3600" dirty="0">
                <a:solidFill>
                  <a:srgbClr val="FFC000"/>
                </a:solidFill>
                <a:latin typeface="+mj-lt"/>
              </a:rPr>
              <a:t>Excelência de Serviço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33743" y="2604438"/>
            <a:ext cx="709584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>
                <a:solidFill>
                  <a:srgbClr val="303D8C"/>
                </a:solidFill>
              </a:rPr>
              <a:t>“Criação na RAM de uma Plataforma para a Qualidade e Excelência de Serviço, que visa contribuir para a afirmação de um modelo para a Qualidade de Serviço na Região.”</a:t>
            </a:r>
          </a:p>
          <a:p>
            <a:pPr algn="r"/>
            <a:endParaRPr lang="pt-PT" sz="2400" dirty="0">
              <a:solidFill>
                <a:srgbClr val="303D8C"/>
              </a:solidFill>
            </a:endParaRPr>
          </a:p>
          <a:p>
            <a:pPr algn="r"/>
            <a:r>
              <a:rPr lang="pt-PT" sz="2400" dirty="0">
                <a:solidFill>
                  <a:srgbClr val="303D8C"/>
                </a:solidFill>
              </a:rPr>
              <a:t>Iniciativa Estratégica IE.1.1.A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C12D5227-0D88-47BD-9410-07E1F3BF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F9CF-A890-465F-8C43-9FE7FC11FCF6}" type="datetime1">
              <a:rPr lang="pt-PT" smtClean="0"/>
              <a:t>28/11/2018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0BC6CD3-C15E-4F3C-8CF5-767E778E8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Apresentação Câmara Municipal da Calheta</a:t>
            </a:r>
          </a:p>
        </p:txBody>
      </p:sp>
    </p:spTree>
    <p:extLst>
      <p:ext uri="{BB962C8B-B14F-4D97-AF65-F5344CB8AC3E}">
        <p14:creationId xmlns:p14="http://schemas.microsoft.com/office/powerpoint/2010/main" val="1805699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09684" y="917812"/>
            <a:ext cx="7001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>
                <a:solidFill>
                  <a:srgbClr val="FFC000"/>
                </a:solidFill>
              </a:rPr>
              <a:t>Plataforma Para a Qualidade e</a:t>
            </a:r>
          </a:p>
          <a:p>
            <a:r>
              <a:rPr lang="pt-PT" sz="3600" dirty="0">
                <a:solidFill>
                  <a:srgbClr val="FFC000"/>
                </a:solidFill>
              </a:rPr>
              <a:t>Excelência de Serviço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4" y="2198823"/>
            <a:ext cx="7588146" cy="4027165"/>
          </a:xfrm>
          <a:prstGeom prst="rect">
            <a:avLst/>
          </a:prstGeom>
        </p:spPr>
      </p:pic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9E26A42B-E97B-41C4-89E8-4F96D08DE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022B-39B2-41C1-9C98-F048895D3C9B}" type="datetime1">
              <a:rPr lang="pt-PT" smtClean="0"/>
              <a:t>28/11/2018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D54C4B0-6FBF-40F5-87D0-2E7B953B4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Apresentação Câmara Municipal da Calheta</a:t>
            </a:r>
          </a:p>
        </p:txBody>
      </p:sp>
    </p:spTree>
    <p:extLst>
      <p:ext uri="{BB962C8B-B14F-4D97-AF65-F5344CB8AC3E}">
        <p14:creationId xmlns:p14="http://schemas.microsoft.com/office/powerpoint/2010/main" val="1129031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36979" y="1995130"/>
            <a:ext cx="7601803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1813" indent="-531813">
              <a:spcAft>
                <a:spcPts val="1800"/>
              </a:spcAft>
              <a:buClr>
                <a:srgbClr val="303D8C"/>
              </a:buClr>
              <a:buSzPct val="100000"/>
              <a:buFont typeface="Wingdings" panose="05000000000000000000" pitchFamily="2" charset="2"/>
              <a:buChar char=""/>
            </a:pPr>
            <a:r>
              <a:rPr lang="pt-PT" sz="2600" dirty="0">
                <a:solidFill>
                  <a:srgbClr val="303D8C"/>
                </a:solidFill>
              </a:rPr>
              <a:t>Desenvolvido pela Plataforma para a Qualidade e Excelência de Serviço.</a:t>
            </a:r>
          </a:p>
          <a:p>
            <a:pPr marL="531813" indent="-531813">
              <a:spcAft>
                <a:spcPts val="1800"/>
              </a:spcAft>
              <a:buClr>
                <a:srgbClr val="303D8C"/>
              </a:buClr>
              <a:buSzPct val="100000"/>
              <a:buFont typeface="Wingdings" panose="05000000000000000000" pitchFamily="2" charset="2"/>
              <a:buChar char=""/>
            </a:pPr>
            <a:r>
              <a:rPr lang="pt-PT" sz="2600" dirty="0">
                <a:solidFill>
                  <a:srgbClr val="303D8C"/>
                </a:solidFill>
              </a:rPr>
              <a:t>Baseado nas melhores práticas internacionais, sobretudo no “</a:t>
            </a:r>
            <a:r>
              <a:rPr lang="pt-PT" sz="2600" dirty="0" err="1">
                <a:solidFill>
                  <a:srgbClr val="303D8C"/>
                </a:solidFill>
              </a:rPr>
              <a:t>Service</a:t>
            </a:r>
            <a:r>
              <a:rPr lang="pt-PT" sz="2600" dirty="0">
                <a:solidFill>
                  <a:srgbClr val="303D8C"/>
                </a:solidFill>
              </a:rPr>
              <a:t> </a:t>
            </a:r>
            <a:r>
              <a:rPr lang="pt-PT" sz="2600" dirty="0" err="1">
                <a:solidFill>
                  <a:srgbClr val="303D8C"/>
                </a:solidFill>
              </a:rPr>
              <a:t>Quality</a:t>
            </a:r>
            <a:r>
              <a:rPr lang="pt-PT" sz="2600" dirty="0">
                <a:solidFill>
                  <a:srgbClr val="303D8C"/>
                </a:solidFill>
              </a:rPr>
              <a:t> Body </a:t>
            </a:r>
            <a:r>
              <a:rPr lang="pt-PT" sz="2600" dirty="0" err="1">
                <a:solidFill>
                  <a:srgbClr val="303D8C"/>
                </a:solidFill>
              </a:rPr>
              <a:t>of</a:t>
            </a:r>
            <a:r>
              <a:rPr lang="pt-PT" sz="2600" dirty="0">
                <a:solidFill>
                  <a:srgbClr val="303D8C"/>
                </a:solidFill>
              </a:rPr>
              <a:t> </a:t>
            </a:r>
            <a:r>
              <a:rPr lang="pt-PT" sz="2600" dirty="0" err="1">
                <a:solidFill>
                  <a:srgbClr val="303D8C"/>
                </a:solidFill>
              </a:rPr>
              <a:t>Knowledge</a:t>
            </a:r>
            <a:r>
              <a:rPr lang="pt-PT" sz="2600" dirty="0">
                <a:solidFill>
                  <a:srgbClr val="303D8C"/>
                </a:solidFill>
              </a:rPr>
              <a:t>” (</a:t>
            </a:r>
            <a:r>
              <a:rPr lang="pt-PT" sz="2600" dirty="0" err="1">
                <a:solidFill>
                  <a:srgbClr val="303D8C"/>
                </a:solidFill>
              </a:rPr>
              <a:t>SQBoK</a:t>
            </a:r>
            <a:r>
              <a:rPr lang="pt-PT" sz="2600" dirty="0">
                <a:solidFill>
                  <a:srgbClr val="303D8C"/>
                </a:solidFill>
              </a:rPr>
              <a:t>) da ASQ.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36979" y="1064525"/>
            <a:ext cx="7364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>
                <a:solidFill>
                  <a:srgbClr val="FFC000"/>
                </a:solidFill>
              </a:rPr>
              <a:t>O Modelo Para a Qualidade de Serviço</a:t>
            </a:r>
          </a:p>
        </p:txBody>
      </p:sp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FCF501B0-670B-4D7C-A2A2-ABC3E4B14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79F14-EAAC-4211-AEA5-E4CABF9608C6}" type="datetime1">
              <a:rPr lang="pt-PT" smtClean="0"/>
              <a:t>28/11/2018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0D6B960-16B6-4F12-9E13-1700697B6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Apresentação Câmara Municipal da Calheta</a:t>
            </a:r>
          </a:p>
        </p:txBody>
      </p:sp>
    </p:spTree>
    <p:extLst>
      <p:ext uri="{BB962C8B-B14F-4D97-AF65-F5344CB8AC3E}">
        <p14:creationId xmlns:p14="http://schemas.microsoft.com/office/powerpoint/2010/main" val="31472596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1423</Words>
  <Application>Microsoft Office PowerPoint</Application>
  <PresentationFormat>Apresentação no Ecrã (4:3)</PresentationFormat>
  <Paragraphs>207</Paragraphs>
  <Slides>33</Slides>
  <Notes>0</Notes>
  <HiddenSlides>10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Oswald Regular</vt:lpstr>
      <vt:lpstr>Symbol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d'Orey</dc:creator>
  <cp:lastModifiedBy>Natacha da Silva Monteiro da C Pereira</cp:lastModifiedBy>
  <cp:revision>49</cp:revision>
  <cp:lastPrinted>2018-11-28T12:14:11Z</cp:lastPrinted>
  <dcterms:created xsi:type="dcterms:W3CDTF">2017-11-19T11:34:31Z</dcterms:created>
  <dcterms:modified xsi:type="dcterms:W3CDTF">2018-11-28T12:16:40Z</dcterms:modified>
</cp:coreProperties>
</file>